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Raleway"/>
      <p:regular r:id="rId45"/>
      <p:bold r:id="rId46"/>
      <p:italic r:id="rId47"/>
      <p:boldItalic r:id="rId48"/>
    </p:embeddedFont>
    <p:embeddedFont>
      <p:font typeface="Roboto Medium"/>
      <p:regular r:id="rId49"/>
      <p:bold r:id="rId50"/>
      <p:italic r:id="rId51"/>
      <p:boldItalic r:id="rId52"/>
    </p:embeddedFont>
    <p:embeddedFont>
      <p:font typeface="Roboto"/>
      <p:regular r:id="rId53"/>
      <p:bold r:id="rId54"/>
      <p:italic r:id="rId55"/>
      <p:boldItalic r:id="rId56"/>
    </p:embeddedFont>
    <p:embeddedFont>
      <p:font typeface="Roboto Mon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9447C28-5EA6-48E7-828E-6D66537E553E}">
  <a:tblStyle styleId="{99447C28-5EA6-48E7-828E-6D66537E553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aleway-bold.fntdata"/><Relationship Id="rId45"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boldItalic.fntdata"/><Relationship Id="rId47" Type="http://schemas.openxmlformats.org/officeDocument/2006/relationships/font" Target="fonts/Raleway-italic.fntdata"/><Relationship Id="rId49" Type="http://schemas.openxmlformats.org/officeDocument/2006/relationships/font" Target="fonts/RobotoMedium-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Mon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edium-italic.fntdata"/><Relationship Id="rId50" Type="http://schemas.openxmlformats.org/officeDocument/2006/relationships/font" Target="fonts/RobotoMedium-bold.fntdata"/><Relationship Id="rId53" Type="http://schemas.openxmlformats.org/officeDocument/2006/relationships/font" Target="fonts/Roboto-regular.fntdata"/><Relationship Id="rId52" Type="http://schemas.openxmlformats.org/officeDocument/2006/relationships/font" Target="fonts/RobotoMedium-boldItalic.fntdata"/><Relationship Id="rId11" Type="http://schemas.openxmlformats.org/officeDocument/2006/relationships/slide" Target="slides/slide5.xml"/><Relationship Id="rId55" Type="http://schemas.openxmlformats.org/officeDocument/2006/relationships/font" Target="fonts/Roboto-italic.fntdata"/><Relationship Id="rId10" Type="http://schemas.openxmlformats.org/officeDocument/2006/relationships/slide" Target="slides/slide4.xml"/><Relationship Id="rId54" Type="http://schemas.openxmlformats.org/officeDocument/2006/relationships/font" Target="fonts/Roboto-bold.fntdata"/><Relationship Id="rId13" Type="http://schemas.openxmlformats.org/officeDocument/2006/relationships/slide" Target="slides/slide7.xml"/><Relationship Id="rId57" Type="http://schemas.openxmlformats.org/officeDocument/2006/relationships/font" Target="fonts/RobotoMono-regular.fntdata"/><Relationship Id="rId12" Type="http://schemas.openxmlformats.org/officeDocument/2006/relationships/slide" Target="slides/slide6.xml"/><Relationship Id="rId56" Type="http://schemas.openxmlformats.org/officeDocument/2006/relationships/font" Target="fonts/Roboto-boldItalic.fntdata"/><Relationship Id="rId15" Type="http://schemas.openxmlformats.org/officeDocument/2006/relationships/slide" Target="slides/slide9.xml"/><Relationship Id="rId59" Type="http://schemas.openxmlformats.org/officeDocument/2006/relationships/font" Target="fonts/RobotoMono-italic.fntdata"/><Relationship Id="rId14" Type="http://schemas.openxmlformats.org/officeDocument/2006/relationships/slide" Target="slides/slide8.xml"/><Relationship Id="rId58" Type="http://schemas.openxmlformats.org/officeDocument/2006/relationships/font" Target="fonts/RobotoMon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redhat.com/blog/2018/10/22/introduction-to-linux-interfaces-for-virtual-networking"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redhat.com/blog/2018/10/22/introduction-to-linux-interfaces-for-virtual-networkin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401c104a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g401c104a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39fc487a69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39fc487a69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39fc487a69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39fc487a69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39fc487a69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39fc487a69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39fc487a69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39fc487a69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39fc487a69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39fc487a69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39fc487a6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39fc487a69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39fc487a69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39fc487a69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39fc487a69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39fc487a69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39fc487a69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39fc487a69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39fc487a69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39fc487a69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139fc487a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139fc487a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39fc487a69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39fc487a69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39fc487a69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39fc487a69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39fc487a69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39fc487a69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39fc487a69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39fc487a69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50">
                <a:solidFill>
                  <a:srgbClr val="A6E22E"/>
                </a:solidFill>
                <a:highlight>
                  <a:srgbClr val="29292E"/>
                </a:highlight>
              </a:rPr>
              <a:t>apiVersion</a:t>
            </a:r>
            <a:r>
              <a:rPr lang="en" sz="750">
                <a:solidFill>
                  <a:srgbClr val="EFF0F9"/>
                </a:solidFill>
                <a:highlight>
                  <a:srgbClr val="29292E"/>
                </a:highlight>
              </a:rPr>
              <a:t>: </a:t>
            </a:r>
            <a:r>
              <a:rPr lang="en" sz="750">
                <a:solidFill>
                  <a:srgbClr val="E6DB74"/>
                </a:solidFill>
                <a:highlight>
                  <a:srgbClr val="29292E"/>
                </a:highlight>
              </a:rPr>
              <a:t>v1</a:t>
            </a:r>
            <a:endParaRPr sz="750">
              <a:solidFill>
                <a:srgbClr val="EFF0F9"/>
              </a:solidFill>
              <a:highlight>
                <a:srgbClr val="29292E"/>
              </a:highlight>
            </a:endParaRPr>
          </a:p>
          <a:p>
            <a:pPr indent="0" lvl="0" marL="0" rtl="0" algn="l">
              <a:spcBef>
                <a:spcPts val="0"/>
              </a:spcBef>
              <a:spcAft>
                <a:spcPts val="0"/>
              </a:spcAft>
              <a:buNone/>
            </a:pPr>
            <a:r>
              <a:rPr lang="en" sz="750">
                <a:solidFill>
                  <a:srgbClr val="A6E22E"/>
                </a:solidFill>
                <a:highlight>
                  <a:srgbClr val="29292E"/>
                </a:highlight>
              </a:rPr>
              <a:t>kind</a:t>
            </a:r>
            <a:r>
              <a:rPr lang="en" sz="750">
                <a:solidFill>
                  <a:srgbClr val="EFF0F9"/>
                </a:solidFill>
                <a:highlight>
                  <a:srgbClr val="29292E"/>
                </a:highlight>
              </a:rPr>
              <a:t>: </a:t>
            </a:r>
            <a:r>
              <a:rPr lang="en" sz="750">
                <a:solidFill>
                  <a:srgbClr val="E6DB74"/>
                </a:solidFill>
                <a:highlight>
                  <a:srgbClr val="29292E"/>
                </a:highlight>
              </a:rPr>
              <a:t>Service</a:t>
            </a:r>
            <a:endParaRPr sz="750">
              <a:solidFill>
                <a:srgbClr val="EFF0F9"/>
              </a:solidFill>
              <a:highlight>
                <a:srgbClr val="29292E"/>
              </a:highlight>
            </a:endParaRPr>
          </a:p>
          <a:p>
            <a:pPr indent="0" lvl="0" marL="0" rtl="0" algn="l">
              <a:spcBef>
                <a:spcPts val="0"/>
              </a:spcBef>
              <a:spcAft>
                <a:spcPts val="0"/>
              </a:spcAft>
              <a:buNone/>
            </a:pPr>
            <a:r>
              <a:rPr lang="en" sz="750">
                <a:solidFill>
                  <a:srgbClr val="A6E22E"/>
                </a:solidFill>
                <a:highlight>
                  <a:srgbClr val="29292E"/>
                </a:highlight>
              </a:rPr>
              <a:t>metadata</a:t>
            </a:r>
            <a:r>
              <a:rPr lang="en" sz="750">
                <a:solidFill>
                  <a:srgbClr val="EFF0F9"/>
                </a:solidFill>
                <a:highlight>
                  <a:srgbClr val="29292E"/>
                </a:highlight>
              </a:rPr>
              <a:t>:</a:t>
            </a:r>
            <a:endParaRPr sz="750">
              <a:solidFill>
                <a:srgbClr val="EFF0F9"/>
              </a:solidFill>
              <a:highlight>
                <a:srgbClr val="29292E"/>
              </a:highlight>
            </a:endParaRPr>
          </a:p>
          <a:p>
            <a:pPr indent="0" lvl="0" marL="0" rtl="0" algn="l">
              <a:spcBef>
                <a:spcPts val="0"/>
              </a:spcBef>
              <a:spcAft>
                <a:spcPts val="0"/>
              </a:spcAft>
              <a:buNone/>
            </a:pPr>
            <a:r>
              <a:rPr lang="en" sz="750">
                <a:solidFill>
                  <a:srgbClr val="EFF0F9"/>
                </a:solidFill>
                <a:highlight>
                  <a:srgbClr val="29292E"/>
                </a:highlight>
              </a:rPr>
              <a:t>  </a:t>
            </a:r>
            <a:r>
              <a:rPr lang="en" sz="750">
                <a:solidFill>
                  <a:srgbClr val="A6E22E"/>
                </a:solidFill>
                <a:highlight>
                  <a:srgbClr val="29292E"/>
                </a:highlight>
              </a:rPr>
              <a:t>name</a:t>
            </a:r>
            <a:r>
              <a:rPr lang="en" sz="750">
                <a:solidFill>
                  <a:srgbClr val="EFF0F9"/>
                </a:solidFill>
                <a:highlight>
                  <a:srgbClr val="29292E"/>
                </a:highlight>
              </a:rPr>
              <a:t>: </a:t>
            </a:r>
            <a:r>
              <a:rPr lang="en" sz="750">
                <a:solidFill>
                  <a:srgbClr val="E6DB74"/>
                </a:solidFill>
                <a:highlight>
                  <a:srgbClr val="29292E"/>
                </a:highlight>
              </a:rPr>
              <a:t>headless-service</a:t>
            </a:r>
            <a:endParaRPr sz="750">
              <a:solidFill>
                <a:srgbClr val="EFF0F9"/>
              </a:solidFill>
              <a:highlight>
                <a:srgbClr val="29292E"/>
              </a:highlight>
            </a:endParaRPr>
          </a:p>
          <a:p>
            <a:pPr indent="0" lvl="0" marL="0" rtl="0" algn="l">
              <a:spcBef>
                <a:spcPts val="0"/>
              </a:spcBef>
              <a:spcAft>
                <a:spcPts val="0"/>
              </a:spcAft>
              <a:buNone/>
            </a:pPr>
            <a:r>
              <a:rPr lang="en" sz="750">
                <a:solidFill>
                  <a:srgbClr val="A6E22E"/>
                </a:solidFill>
                <a:highlight>
                  <a:srgbClr val="29292E"/>
                </a:highlight>
              </a:rPr>
              <a:t>spec</a:t>
            </a:r>
            <a:r>
              <a:rPr lang="en" sz="750">
                <a:solidFill>
                  <a:srgbClr val="EFF0F9"/>
                </a:solidFill>
                <a:highlight>
                  <a:srgbClr val="29292E"/>
                </a:highlight>
              </a:rPr>
              <a:t>:</a:t>
            </a:r>
            <a:endParaRPr sz="750">
              <a:solidFill>
                <a:srgbClr val="EFF0F9"/>
              </a:solidFill>
              <a:highlight>
                <a:srgbClr val="29292E"/>
              </a:highlight>
            </a:endParaRPr>
          </a:p>
          <a:p>
            <a:pPr indent="0" lvl="0" marL="0" rtl="0" algn="l">
              <a:spcBef>
                <a:spcPts val="0"/>
              </a:spcBef>
              <a:spcAft>
                <a:spcPts val="0"/>
              </a:spcAft>
              <a:buNone/>
            </a:pPr>
            <a:r>
              <a:rPr lang="en" sz="750">
                <a:solidFill>
                  <a:srgbClr val="EFF0F9"/>
                </a:solidFill>
                <a:highlight>
                  <a:srgbClr val="29292E"/>
                </a:highlight>
              </a:rPr>
              <a:t>  </a:t>
            </a:r>
            <a:r>
              <a:rPr lang="en" sz="750">
                <a:solidFill>
                  <a:srgbClr val="A6E22E"/>
                </a:solidFill>
                <a:highlight>
                  <a:srgbClr val="29292E"/>
                </a:highlight>
              </a:rPr>
              <a:t>clusterIP</a:t>
            </a:r>
            <a:r>
              <a:rPr lang="en" sz="750">
                <a:solidFill>
                  <a:srgbClr val="EFF0F9"/>
                </a:solidFill>
                <a:highlight>
                  <a:srgbClr val="29292E"/>
                </a:highlight>
              </a:rPr>
              <a:t>: </a:t>
            </a:r>
            <a:r>
              <a:rPr lang="en" sz="750">
                <a:solidFill>
                  <a:srgbClr val="E6DB74"/>
                </a:solidFill>
                <a:highlight>
                  <a:srgbClr val="29292E"/>
                </a:highlight>
              </a:rPr>
              <a:t>None</a:t>
            </a:r>
            <a:r>
              <a:rPr lang="en" sz="750">
                <a:solidFill>
                  <a:srgbClr val="EFF0F9"/>
                </a:solidFill>
                <a:highlight>
                  <a:srgbClr val="29292E"/>
                </a:highlight>
              </a:rPr>
              <a:t> </a:t>
            </a:r>
            <a:r>
              <a:rPr lang="en" sz="750">
                <a:solidFill>
                  <a:srgbClr val="75715E"/>
                </a:solidFill>
                <a:highlight>
                  <a:srgbClr val="29292E"/>
                </a:highlight>
              </a:rPr>
              <a:t># &lt;-- Don't forget!!</a:t>
            </a:r>
            <a:endParaRPr sz="750">
              <a:solidFill>
                <a:srgbClr val="EFF0F9"/>
              </a:solidFill>
              <a:highlight>
                <a:srgbClr val="29292E"/>
              </a:highlight>
            </a:endParaRPr>
          </a:p>
          <a:p>
            <a:pPr indent="0" lvl="0" marL="0" rtl="0" algn="l">
              <a:spcBef>
                <a:spcPts val="0"/>
              </a:spcBef>
              <a:spcAft>
                <a:spcPts val="0"/>
              </a:spcAft>
              <a:buNone/>
            </a:pPr>
            <a:r>
              <a:rPr lang="en" sz="750">
                <a:solidFill>
                  <a:srgbClr val="EFF0F9"/>
                </a:solidFill>
                <a:highlight>
                  <a:srgbClr val="29292E"/>
                </a:highlight>
              </a:rPr>
              <a:t>  </a:t>
            </a:r>
            <a:r>
              <a:rPr lang="en" sz="750">
                <a:solidFill>
                  <a:srgbClr val="A6E22E"/>
                </a:solidFill>
                <a:highlight>
                  <a:srgbClr val="29292E"/>
                </a:highlight>
              </a:rPr>
              <a:t>selector</a:t>
            </a:r>
            <a:r>
              <a:rPr lang="en" sz="750">
                <a:solidFill>
                  <a:srgbClr val="EFF0F9"/>
                </a:solidFill>
                <a:highlight>
                  <a:srgbClr val="29292E"/>
                </a:highlight>
              </a:rPr>
              <a:t>:</a:t>
            </a:r>
            <a:endParaRPr sz="750">
              <a:solidFill>
                <a:srgbClr val="EFF0F9"/>
              </a:solidFill>
              <a:highlight>
                <a:srgbClr val="29292E"/>
              </a:highlight>
            </a:endParaRPr>
          </a:p>
          <a:p>
            <a:pPr indent="0" lvl="0" marL="0" rtl="0" algn="l">
              <a:spcBef>
                <a:spcPts val="0"/>
              </a:spcBef>
              <a:spcAft>
                <a:spcPts val="0"/>
              </a:spcAft>
              <a:buNone/>
            </a:pPr>
            <a:r>
              <a:rPr lang="en" sz="750">
                <a:solidFill>
                  <a:srgbClr val="EFF0F9"/>
                </a:solidFill>
                <a:highlight>
                  <a:srgbClr val="29292E"/>
                </a:highlight>
              </a:rPr>
              <a:t>    </a:t>
            </a:r>
            <a:r>
              <a:rPr lang="en" sz="750">
                <a:solidFill>
                  <a:srgbClr val="A6E22E"/>
                </a:solidFill>
                <a:highlight>
                  <a:srgbClr val="29292E"/>
                </a:highlight>
              </a:rPr>
              <a:t>app</a:t>
            </a:r>
            <a:r>
              <a:rPr lang="en" sz="750">
                <a:solidFill>
                  <a:srgbClr val="EFF0F9"/>
                </a:solidFill>
                <a:highlight>
                  <a:srgbClr val="29292E"/>
                </a:highlight>
              </a:rPr>
              <a:t>: </a:t>
            </a:r>
            <a:r>
              <a:rPr lang="en" sz="750">
                <a:solidFill>
                  <a:srgbClr val="E6DB74"/>
                </a:solidFill>
                <a:highlight>
                  <a:srgbClr val="29292E"/>
                </a:highlight>
              </a:rPr>
              <a:t>api</a:t>
            </a:r>
            <a:endParaRPr sz="750">
              <a:solidFill>
                <a:srgbClr val="EFF0F9"/>
              </a:solidFill>
              <a:highlight>
                <a:srgbClr val="29292E"/>
              </a:highlight>
            </a:endParaRPr>
          </a:p>
          <a:p>
            <a:pPr indent="0" lvl="0" marL="0" rtl="0" algn="l">
              <a:spcBef>
                <a:spcPts val="0"/>
              </a:spcBef>
              <a:spcAft>
                <a:spcPts val="0"/>
              </a:spcAft>
              <a:buNone/>
            </a:pPr>
            <a:r>
              <a:rPr lang="en" sz="750">
                <a:solidFill>
                  <a:srgbClr val="EFF0F9"/>
                </a:solidFill>
                <a:highlight>
                  <a:srgbClr val="29292E"/>
                </a:highlight>
              </a:rPr>
              <a:t>  </a:t>
            </a:r>
            <a:r>
              <a:rPr lang="en" sz="750">
                <a:solidFill>
                  <a:srgbClr val="A6E22E"/>
                </a:solidFill>
                <a:highlight>
                  <a:srgbClr val="29292E"/>
                </a:highlight>
              </a:rPr>
              <a:t>ports</a:t>
            </a:r>
            <a:r>
              <a:rPr lang="en" sz="750">
                <a:solidFill>
                  <a:srgbClr val="EFF0F9"/>
                </a:solidFill>
                <a:highlight>
                  <a:srgbClr val="29292E"/>
                </a:highlight>
              </a:rPr>
              <a:t>:</a:t>
            </a:r>
            <a:endParaRPr sz="750">
              <a:solidFill>
                <a:srgbClr val="EFF0F9"/>
              </a:solidFill>
              <a:highlight>
                <a:srgbClr val="29292E"/>
              </a:highlight>
            </a:endParaRPr>
          </a:p>
          <a:p>
            <a:pPr indent="0" lvl="0" marL="0" rtl="0" algn="l">
              <a:spcBef>
                <a:spcPts val="0"/>
              </a:spcBef>
              <a:spcAft>
                <a:spcPts val="0"/>
              </a:spcAft>
              <a:buNone/>
            </a:pPr>
            <a:r>
              <a:rPr lang="en" sz="750">
                <a:solidFill>
                  <a:srgbClr val="EFF0F9"/>
                </a:solidFill>
                <a:highlight>
                  <a:srgbClr val="29292E"/>
                </a:highlight>
              </a:rPr>
              <a:t>    - </a:t>
            </a:r>
            <a:r>
              <a:rPr lang="en" sz="750">
                <a:solidFill>
                  <a:srgbClr val="A6E22E"/>
                </a:solidFill>
                <a:highlight>
                  <a:srgbClr val="29292E"/>
                </a:highlight>
              </a:rPr>
              <a:t>protocol</a:t>
            </a:r>
            <a:r>
              <a:rPr lang="en" sz="750">
                <a:solidFill>
                  <a:srgbClr val="EFF0F9"/>
                </a:solidFill>
                <a:highlight>
                  <a:srgbClr val="29292E"/>
                </a:highlight>
              </a:rPr>
              <a:t>: </a:t>
            </a:r>
            <a:r>
              <a:rPr lang="en" sz="750">
                <a:solidFill>
                  <a:srgbClr val="E6DB74"/>
                </a:solidFill>
                <a:highlight>
                  <a:srgbClr val="29292E"/>
                </a:highlight>
              </a:rPr>
              <a:t>TCP</a:t>
            </a:r>
            <a:endParaRPr sz="750">
              <a:solidFill>
                <a:srgbClr val="EFF0F9"/>
              </a:solidFill>
              <a:highlight>
                <a:srgbClr val="29292E"/>
              </a:highlight>
            </a:endParaRPr>
          </a:p>
          <a:p>
            <a:pPr indent="0" lvl="0" marL="0" rtl="0" algn="l">
              <a:spcBef>
                <a:spcPts val="0"/>
              </a:spcBef>
              <a:spcAft>
                <a:spcPts val="0"/>
              </a:spcAft>
              <a:buNone/>
            </a:pPr>
            <a:r>
              <a:rPr lang="en" sz="750">
                <a:solidFill>
                  <a:srgbClr val="EFF0F9"/>
                </a:solidFill>
                <a:highlight>
                  <a:srgbClr val="29292E"/>
                </a:highlight>
              </a:rPr>
              <a:t>      </a:t>
            </a:r>
            <a:r>
              <a:rPr lang="en" sz="750">
                <a:solidFill>
                  <a:srgbClr val="A6E22E"/>
                </a:solidFill>
                <a:highlight>
                  <a:srgbClr val="29292E"/>
                </a:highlight>
              </a:rPr>
              <a:t>port</a:t>
            </a:r>
            <a:r>
              <a:rPr lang="en" sz="750">
                <a:solidFill>
                  <a:srgbClr val="EFF0F9"/>
                </a:solidFill>
                <a:highlight>
                  <a:srgbClr val="29292E"/>
                </a:highlight>
              </a:rPr>
              <a:t>: </a:t>
            </a:r>
            <a:r>
              <a:rPr lang="en" sz="750">
                <a:solidFill>
                  <a:srgbClr val="AE81FF"/>
                </a:solidFill>
                <a:highlight>
                  <a:srgbClr val="29292E"/>
                </a:highlight>
              </a:rPr>
              <a:t>80</a:t>
            </a:r>
            <a:endParaRPr sz="750">
              <a:solidFill>
                <a:srgbClr val="EFF0F9"/>
              </a:solidFill>
              <a:highlight>
                <a:srgbClr val="29292E"/>
              </a:highlight>
            </a:endParaRPr>
          </a:p>
          <a:p>
            <a:pPr indent="0" lvl="0" marL="0" marR="139700" rtl="0" algn="l">
              <a:lnSpc>
                <a:spcPct val="142000"/>
              </a:lnSpc>
              <a:spcBef>
                <a:spcPts val="0"/>
              </a:spcBef>
              <a:spcAft>
                <a:spcPts val="0"/>
              </a:spcAft>
              <a:buClr>
                <a:schemeClr val="dk1"/>
              </a:buClr>
              <a:buSzPts val="1100"/>
              <a:buFont typeface="Arial"/>
              <a:buNone/>
            </a:pPr>
            <a:r>
              <a:rPr lang="en" sz="750">
                <a:solidFill>
                  <a:srgbClr val="EFF0F9"/>
                </a:solidFill>
                <a:highlight>
                  <a:srgbClr val="29292E"/>
                </a:highlight>
              </a:rPr>
              <a:t>      </a:t>
            </a:r>
            <a:r>
              <a:rPr lang="en" sz="750">
                <a:solidFill>
                  <a:srgbClr val="A6E22E"/>
                </a:solidFill>
                <a:highlight>
                  <a:srgbClr val="29292E"/>
                </a:highlight>
              </a:rPr>
              <a:t>targetPort</a:t>
            </a:r>
            <a:r>
              <a:rPr lang="en" sz="750">
                <a:solidFill>
                  <a:srgbClr val="EFF0F9"/>
                </a:solidFill>
                <a:highlight>
                  <a:srgbClr val="29292E"/>
                </a:highlight>
              </a:rPr>
              <a:t>: </a:t>
            </a:r>
            <a:r>
              <a:rPr lang="en" sz="750">
                <a:solidFill>
                  <a:srgbClr val="AE81FF"/>
                </a:solidFill>
                <a:highlight>
                  <a:srgbClr val="29292E"/>
                </a:highlight>
              </a:rPr>
              <a:t>3000</a:t>
            </a:r>
            <a:endParaRPr sz="750">
              <a:solidFill>
                <a:srgbClr val="AE81FF"/>
              </a:solidFill>
              <a:highlight>
                <a:srgbClr val="29292E"/>
              </a:highlight>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39fc487a69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39fc487a69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39fc487a69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39fc487a69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39fc487a69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39fc487a69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39fc487a69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39fc487a69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f44eae7a3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f44eae7a3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3abba19b4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3abba19b4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39fc487a6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39fc487a6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https://developers.redhat.com/blog/2018/10/22/introduction-to-linux-interfaces-for-virtual-networking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3abba19b4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3abba19b4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39fc487a69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39fc487a69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3a17f4f3d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3a17f4f3d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3a17f4f3d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3a17f4f3d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3a17f4f3d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3a17f4f3d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3a17f4f3d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3a17f4f3d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38ac0a8b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38ac0a8b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1a1ea4a1a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1a1ea4a1a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1a1ea4a1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1a1ea4a1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39fc487a6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39fc487a6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39fc487a6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39fc487a6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https://developers.redhat.com/blog/2018/10/22/introduction-to-linux-interfaces-for-virtual-networking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39fc487a6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39fc487a6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39fc487a6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39fc487a6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39fc487a6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39fc487a6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39fc487a6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39fc487a6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3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3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3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idx="12" type="sldNum"/>
          </p:nvPr>
        </p:nvSpPr>
        <p:spPr>
          <a:xfrm>
            <a:off x="173404" y="4568875"/>
            <a:ext cx="2934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1" name="Google Shape;11;p2"/>
          <p:cNvPicPr preferRelativeResize="0"/>
          <p:nvPr/>
        </p:nvPicPr>
        <p:blipFill>
          <a:blip r:embed="rId3">
            <a:alphaModFix/>
          </a:blip>
          <a:stretch>
            <a:fillRect/>
          </a:stretch>
        </p:blipFill>
        <p:spPr>
          <a:xfrm>
            <a:off x="5855150" y="4235025"/>
            <a:ext cx="2937400" cy="642300"/>
          </a:xfrm>
          <a:prstGeom prst="rect">
            <a:avLst/>
          </a:prstGeom>
          <a:noFill/>
          <a:ln>
            <a:noFill/>
          </a:ln>
        </p:spPr>
      </p:pic>
      <p:sp>
        <p:nvSpPr>
          <p:cNvPr id="12" name="Google Shape;12;p2"/>
          <p:cNvSpPr txBox="1"/>
          <p:nvPr>
            <p:ph type="title"/>
          </p:nvPr>
        </p:nvSpPr>
        <p:spPr>
          <a:xfrm>
            <a:off x="418000" y="1791025"/>
            <a:ext cx="8145900" cy="2001900"/>
          </a:xfrm>
          <a:prstGeom prst="rect">
            <a:avLst/>
          </a:prstGeom>
        </p:spPr>
        <p:txBody>
          <a:bodyPr anchorCtr="0" anchor="t" bIns="91425" lIns="91425" spcFirstLastPara="1" rIns="91425" wrap="square" tIns="91425">
            <a:noAutofit/>
          </a:bodyPr>
          <a:lstStyle>
            <a:lvl1pPr lvl="0">
              <a:spcBef>
                <a:spcPts val="0"/>
              </a:spcBef>
              <a:spcAft>
                <a:spcPts val="0"/>
              </a:spcAft>
              <a:buNone/>
              <a:defRPr sz="3600">
                <a:solidFill>
                  <a:srgbClr val="FFFFFF"/>
                </a:solidFill>
                <a:latin typeface="Roboto Medium"/>
                <a:ea typeface="Roboto Medium"/>
                <a:cs typeface="Roboto Medium"/>
                <a:sym typeface="Roboto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chemeClr val="dk2"/>
                </a:solidFill>
                <a:latin typeface="Roboto Medium"/>
                <a:ea typeface="Roboto Medium"/>
                <a:cs typeface="Roboto Medium"/>
                <a:sym typeface="Roboto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pic>
        <p:nvPicPr>
          <p:cNvPr id="15" name="Google Shape;15;p3"/>
          <p:cNvPicPr preferRelativeResize="0"/>
          <p:nvPr/>
        </p:nvPicPr>
        <p:blipFill>
          <a:blip r:embed="rId2">
            <a:alphaModFix/>
          </a:blip>
          <a:stretch>
            <a:fillRect/>
          </a:stretch>
        </p:blipFill>
        <p:spPr>
          <a:xfrm>
            <a:off x="8536086" y="4532676"/>
            <a:ext cx="405712" cy="3935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600"/>
              <a:buFont typeface="Roboto"/>
              <a:buNone/>
              <a:defRPr sz="3600">
                <a:solidFill>
                  <a:schemeClr val="dk2"/>
                </a:solidFill>
                <a:latin typeface="Roboto"/>
                <a:ea typeface="Roboto"/>
                <a:cs typeface="Roboto"/>
                <a:sym typeface="Roboto"/>
              </a:defRPr>
            </a:lvl1pPr>
            <a:lvl2pPr lvl="1" algn="ctr">
              <a:spcBef>
                <a:spcPts val="0"/>
              </a:spcBef>
              <a:spcAft>
                <a:spcPts val="0"/>
              </a:spcAft>
              <a:buClr>
                <a:schemeClr val="dk2"/>
              </a:buClr>
              <a:buSzPts val="3600"/>
              <a:buFont typeface="Roboto"/>
              <a:buNone/>
              <a:defRPr sz="3600">
                <a:solidFill>
                  <a:schemeClr val="dk2"/>
                </a:solidFill>
                <a:latin typeface="Roboto"/>
                <a:ea typeface="Roboto"/>
                <a:cs typeface="Roboto"/>
                <a:sym typeface="Roboto"/>
              </a:defRPr>
            </a:lvl2pPr>
            <a:lvl3pPr lvl="2" algn="ctr">
              <a:spcBef>
                <a:spcPts val="0"/>
              </a:spcBef>
              <a:spcAft>
                <a:spcPts val="0"/>
              </a:spcAft>
              <a:buClr>
                <a:schemeClr val="dk2"/>
              </a:buClr>
              <a:buSzPts val="3600"/>
              <a:buFont typeface="Roboto"/>
              <a:buNone/>
              <a:defRPr sz="3600">
                <a:solidFill>
                  <a:schemeClr val="dk2"/>
                </a:solidFill>
                <a:latin typeface="Roboto"/>
                <a:ea typeface="Roboto"/>
                <a:cs typeface="Roboto"/>
                <a:sym typeface="Roboto"/>
              </a:defRPr>
            </a:lvl3pPr>
            <a:lvl4pPr lvl="3" algn="ctr">
              <a:spcBef>
                <a:spcPts val="0"/>
              </a:spcBef>
              <a:spcAft>
                <a:spcPts val="0"/>
              </a:spcAft>
              <a:buClr>
                <a:schemeClr val="dk2"/>
              </a:buClr>
              <a:buSzPts val="3600"/>
              <a:buFont typeface="Roboto"/>
              <a:buNone/>
              <a:defRPr sz="3600">
                <a:solidFill>
                  <a:schemeClr val="dk2"/>
                </a:solidFill>
                <a:latin typeface="Roboto"/>
                <a:ea typeface="Roboto"/>
                <a:cs typeface="Roboto"/>
                <a:sym typeface="Roboto"/>
              </a:defRPr>
            </a:lvl4pPr>
            <a:lvl5pPr lvl="4" algn="ctr">
              <a:spcBef>
                <a:spcPts val="0"/>
              </a:spcBef>
              <a:spcAft>
                <a:spcPts val="0"/>
              </a:spcAft>
              <a:buClr>
                <a:schemeClr val="dk2"/>
              </a:buClr>
              <a:buSzPts val="3600"/>
              <a:buFont typeface="Roboto"/>
              <a:buNone/>
              <a:defRPr sz="3600">
                <a:solidFill>
                  <a:schemeClr val="dk2"/>
                </a:solidFill>
                <a:latin typeface="Roboto"/>
                <a:ea typeface="Roboto"/>
                <a:cs typeface="Roboto"/>
                <a:sym typeface="Roboto"/>
              </a:defRPr>
            </a:lvl5pPr>
            <a:lvl6pPr lvl="5" algn="ctr">
              <a:spcBef>
                <a:spcPts val="0"/>
              </a:spcBef>
              <a:spcAft>
                <a:spcPts val="0"/>
              </a:spcAft>
              <a:buClr>
                <a:schemeClr val="dk2"/>
              </a:buClr>
              <a:buSzPts val="3600"/>
              <a:buFont typeface="Roboto"/>
              <a:buNone/>
              <a:defRPr sz="3600">
                <a:solidFill>
                  <a:schemeClr val="dk2"/>
                </a:solidFill>
                <a:latin typeface="Roboto"/>
                <a:ea typeface="Roboto"/>
                <a:cs typeface="Roboto"/>
                <a:sym typeface="Roboto"/>
              </a:defRPr>
            </a:lvl6pPr>
            <a:lvl7pPr lvl="6" algn="ctr">
              <a:spcBef>
                <a:spcPts val="0"/>
              </a:spcBef>
              <a:spcAft>
                <a:spcPts val="0"/>
              </a:spcAft>
              <a:buClr>
                <a:schemeClr val="dk2"/>
              </a:buClr>
              <a:buSzPts val="3600"/>
              <a:buFont typeface="Roboto"/>
              <a:buNone/>
              <a:defRPr sz="3600">
                <a:solidFill>
                  <a:schemeClr val="dk2"/>
                </a:solidFill>
                <a:latin typeface="Roboto"/>
                <a:ea typeface="Roboto"/>
                <a:cs typeface="Roboto"/>
                <a:sym typeface="Roboto"/>
              </a:defRPr>
            </a:lvl7pPr>
            <a:lvl8pPr lvl="7" algn="ctr">
              <a:spcBef>
                <a:spcPts val="0"/>
              </a:spcBef>
              <a:spcAft>
                <a:spcPts val="0"/>
              </a:spcAft>
              <a:buClr>
                <a:schemeClr val="dk2"/>
              </a:buClr>
              <a:buSzPts val="3600"/>
              <a:buFont typeface="Roboto"/>
              <a:buNone/>
              <a:defRPr sz="3600">
                <a:solidFill>
                  <a:schemeClr val="dk2"/>
                </a:solidFill>
                <a:latin typeface="Roboto"/>
                <a:ea typeface="Roboto"/>
                <a:cs typeface="Roboto"/>
                <a:sym typeface="Roboto"/>
              </a:defRPr>
            </a:lvl8pPr>
            <a:lvl9pPr lvl="8" algn="ctr">
              <a:spcBef>
                <a:spcPts val="0"/>
              </a:spcBef>
              <a:spcAft>
                <a:spcPts val="0"/>
              </a:spcAft>
              <a:buClr>
                <a:schemeClr val="dk2"/>
              </a:buClr>
              <a:buSzPts val="3600"/>
              <a:buFont typeface="Roboto"/>
              <a:buNone/>
              <a:defRPr sz="3600">
                <a:solidFill>
                  <a:schemeClr val="dk2"/>
                </a:solidFill>
                <a:latin typeface="Roboto"/>
                <a:ea typeface="Roboto"/>
                <a:cs typeface="Roboto"/>
                <a:sym typeface="Roboto"/>
              </a:defRPr>
            </a:lvl9pPr>
          </a:lstStyle>
          <a:p/>
        </p:txBody>
      </p:sp>
      <p:sp>
        <p:nvSpPr>
          <p:cNvPr id="18" name="Google Shape;18;p4"/>
          <p:cNvSpPr txBox="1"/>
          <p:nvPr>
            <p:ph idx="12" type="sldNum"/>
          </p:nvPr>
        </p:nvSpPr>
        <p:spPr>
          <a:xfrm>
            <a:off x="173404" y="4568875"/>
            <a:ext cx="2934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 name="Google Shape;19;p4"/>
          <p:cNvPicPr preferRelativeResize="0"/>
          <p:nvPr/>
        </p:nvPicPr>
        <p:blipFill>
          <a:blip r:embed="rId2">
            <a:alphaModFix/>
          </a:blip>
          <a:stretch>
            <a:fillRect/>
          </a:stretch>
        </p:blipFill>
        <p:spPr>
          <a:xfrm>
            <a:off x="8536086" y="4532676"/>
            <a:ext cx="405712" cy="3935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800"/>
              <a:buFont typeface="Roboto Medium"/>
              <a:buNone/>
              <a:defRPr>
                <a:solidFill>
                  <a:schemeClr val="dk2"/>
                </a:solidFill>
                <a:latin typeface="Roboto Medium"/>
                <a:ea typeface="Roboto Medium"/>
                <a:cs typeface="Roboto Medium"/>
                <a:sym typeface="Roboto Medium"/>
              </a:defRPr>
            </a:lvl1pPr>
            <a:lvl2pPr lvl="1">
              <a:spcBef>
                <a:spcPts val="0"/>
              </a:spcBef>
              <a:spcAft>
                <a:spcPts val="0"/>
              </a:spcAft>
              <a:buClr>
                <a:schemeClr val="dk2"/>
              </a:buClr>
              <a:buSzPts val="2800"/>
              <a:buFont typeface="Roboto"/>
              <a:buNone/>
              <a:defRPr>
                <a:solidFill>
                  <a:schemeClr val="dk2"/>
                </a:solidFill>
                <a:latin typeface="Roboto"/>
                <a:ea typeface="Roboto"/>
                <a:cs typeface="Roboto"/>
                <a:sym typeface="Roboto"/>
              </a:defRPr>
            </a:lvl2pPr>
            <a:lvl3pPr lvl="2">
              <a:spcBef>
                <a:spcPts val="0"/>
              </a:spcBef>
              <a:spcAft>
                <a:spcPts val="0"/>
              </a:spcAft>
              <a:buClr>
                <a:schemeClr val="dk2"/>
              </a:buClr>
              <a:buSzPts val="2800"/>
              <a:buFont typeface="Roboto"/>
              <a:buNone/>
              <a:defRPr>
                <a:solidFill>
                  <a:schemeClr val="dk2"/>
                </a:solidFill>
                <a:latin typeface="Roboto"/>
                <a:ea typeface="Roboto"/>
                <a:cs typeface="Roboto"/>
                <a:sym typeface="Roboto"/>
              </a:defRPr>
            </a:lvl3pPr>
            <a:lvl4pPr lvl="3">
              <a:spcBef>
                <a:spcPts val="0"/>
              </a:spcBef>
              <a:spcAft>
                <a:spcPts val="0"/>
              </a:spcAft>
              <a:buClr>
                <a:schemeClr val="dk2"/>
              </a:buClr>
              <a:buSzPts val="2800"/>
              <a:buFont typeface="Roboto"/>
              <a:buNone/>
              <a:defRPr>
                <a:solidFill>
                  <a:schemeClr val="dk2"/>
                </a:solidFill>
                <a:latin typeface="Roboto"/>
                <a:ea typeface="Roboto"/>
                <a:cs typeface="Roboto"/>
                <a:sym typeface="Roboto"/>
              </a:defRPr>
            </a:lvl4pPr>
            <a:lvl5pPr lvl="4">
              <a:spcBef>
                <a:spcPts val="0"/>
              </a:spcBef>
              <a:spcAft>
                <a:spcPts val="0"/>
              </a:spcAft>
              <a:buClr>
                <a:schemeClr val="dk2"/>
              </a:buClr>
              <a:buSzPts val="2800"/>
              <a:buFont typeface="Roboto"/>
              <a:buNone/>
              <a:defRPr>
                <a:solidFill>
                  <a:schemeClr val="dk2"/>
                </a:solidFill>
                <a:latin typeface="Roboto"/>
                <a:ea typeface="Roboto"/>
                <a:cs typeface="Roboto"/>
                <a:sym typeface="Roboto"/>
              </a:defRPr>
            </a:lvl5pPr>
            <a:lvl6pPr lvl="5">
              <a:spcBef>
                <a:spcPts val="0"/>
              </a:spcBef>
              <a:spcAft>
                <a:spcPts val="0"/>
              </a:spcAft>
              <a:buClr>
                <a:schemeClr val="dk2"/>
              </a:buClr>
              <a:buSzPts val="2800"/>
              <a:buFont typeface="Roboto"/>
              <a:buNone/>
              <a:defRPr>
                <a:solidFill>
                  <a:schemeClr val="dk2"/>
                </a:solidFill>
                <a:latin typeface="Roboto"/>
                <a:ea typeface="Roboto"/>
                <a:cs typeface="Roboto"/>
                <a:sym typeface="Roboto"/>
              </a:defRPr>
            </a:lvl6pPr>
            <a:lvl7pPr lvl="6">
              <a:spcBef>
                <a:spcPts val="0"/>
              </a:spcBef>
              <a:spcAft>
                <a:spcPts val="0"/>
              </a:spcAft>
              <a:buClr>
                <a:schemeClr val="dk2"/>
              </a:buClr>
              <a:buSzPts val="2800"/>
              <a:buFont typeface="Roboto"/>
              <a:buNone/>
              <a:defRPr>
                <a:solidFill>
                  <a:schemeClr val="dk2"/>
                </a:solidFill>
                <a:latin typeface="Roboto"/>
                <a:ea typeface="Roboto"/>
                <a:cs typeface="Roboto"/>
                <a:sym typeface="Roboto"/>
              </a:defRPr>
            </a:lvl7pPr>
            <a:lvl8pPr lvl="7">
              <a:spcBef>
                <a:spcPts val="0"/>
              </a:spcBef>
              <a:spcAft>
                <a:spcPts val="0"/>
              </a:spcAft>
              <a:buClr>
                <a:schemeClr val="dk2"/>
              </a:buClr>
              <a:buSzPts val="2800"/>
              <a:buFont typeface="Roboto"/>
              <a:buNone/>
              <a:defRPr>
                <a:solidFill>
                  <a:schemeClr val="dk2"/>
                </a:solidFill>
                <a:latin typeface="Roboto"/>
                <a:ea typeface="Roboto"/>
                <a:cs typeface="Roboto"/>
                <a:sym typeface="Roboto"/>
              </a:defRPr>
            </a:lvl8pPr>
            <a:lvl9pPr lvl="8">
              <a:spcBef>
                <a:spcPts val="0"/>
              </a:spcBef>
              <a:spcAft>
                <a:spcPts val="0"/>
              </a:spcAft>
              <a:buClr>
                <a:schemeClr val="dk2"/>
              </a:buClr>
              <a:buSzPts val="2800"/>
              <a:buFont typeface="Roboto"/>
              <a:buNone/>
              <a:defRPr>
                <a:solidFill>
                  <a:schemeClr val="dk2"/>
                </a:solidFill>
                <a:latin typeface="Roboto"/>
                <a:ea typeface="Roboto"/>
                <a:cs typeface="Roboto"/>
                <a:sym typeface="Roboto"/>
              </a:defRPr>
            </a:lvl9pPr>
          </a:lstStyle>
          <a:p/>
        </p:txBody>
      </p:sp>
      <p:sp>
        <p:nvSpPr>
          <p:cNvPr id="22" name="Google Shape;22;p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Font typeface="Roboto"/>
              <a:buChar char="●"/>
              <a:defRPr>
                <a:latin typeface="Roboto"/>
                <a:ea typeface="Roboto"/>
                <a:cs typeface="Roboto"/>
                <a:sym typeface="Roboto"/>
              </a:defRPr>
            </a:lvl1pPr>
            <a:lvl2pPr indent="-317500" lvl="1" marL="914400">
              <a:spcBef>
                <a:spcPts val="1600"/>
              </a:spcBef>
              <a:spcAft>
                <a:spcPts val="0"/>
              </a:spcAft>
              <a:buSzPts val="1400"/>
              <a:buFont typeface="Roboto"/>
              <a:buChar char="○"/>
              <a:defRPr>
                <a:latin typeface="Roboto"/>
                <a:ea typeface="Roboto"/>
                <a:cs typeface="Roboto"/>
                <a:sym typeface="Roboto"/>
              </a:defRPr>
            </a:lvl2pPr>
            <a:lvl3pPr indent="-317500" lvl="2" marL="1371600">
              <a:spcBef>
                <a:spcPts val="1600"/>
              </a:spcBef>
              <a:spcAft>
                <a:spcPts val="0"/>
              </a:spcAft>
              <a:buSzPts val="1400"/>
              <a:buFont typeface="Roboto"/>
              <a:buChar char="■"/>
              <a:defRPr>
                <a:latin typeface="Roboto"/>
                <a:ea typeface="Roboto"/>
                <a:cs typeface="Roboto"/>
                <a:sym typeface="Roboto"/>
              </a:defRPr>
            </a:lvl3pPr>
            <a:lvl4pPr indent="-317500" lvl="3" marL="1828800">
              <a:spcBef>
                <a:spcPts val="1600"/>
              </a:spcBef>
              <a:spcAft>
                <a:spcPts val="0"/>
              </a:spcAft>
              <a:buSzPts val="1400"/>
              <a:buFont typeface="Roboto"/>
              <a:buChar char="●"/>
              <a:defRPr>
                <a:latin typeface="Roboto"/>
                <a:ea typeface="Roboto"/>
                <a:cs typeface="Roboto"/>
                <a:sym typeface="Roboto"/>
              </a:defRPr>
            </a:lvl4pPr>
            <a:lvl5pPr indent="-317500" lvl="4" marL="2286000">
              <a:spcBef>
                <a:spcPts val="1600"/>
              </a:spcBef>
              <a:spcAft>
                <a:spcPts val="0"/>
              </a:spcAft>
              <a:buSzPts val="1400"/>
              <a:buFont typeface="Roboto"/>
              <a:buChar char="○"/>
              <a:defRPr>
                <a:latin typeface="Roboto"/>
                <a:ea typeface="Roboto"/>
                <a:cs typeface="Roboto"/>
                <a:sym typeface="Roboto"/>
              </a:defRPr>
            </a:lvl5pPr>
            <a:lvl6pPr indent="-317500" lvl="5" marL="2743200">
              <a:spcBef>
                <a:spcPts val="1600"/>
              </a:spcBef>
              <a:spcAft>
                <a:spcPts val="0"/>
              </a:spcAft>
              <a:buSzPts val="1400"/>
              <a:buFont typeface="Roboto"/>
              <a:buChar char="■"/>
              <a:defRPr>
                <a:latin typeface="Roboto"/>
                <a:ea typeface="Roboto"/>
                <a:cs typeface="Roboto"/>
                <a:sym typeface="Roboto"/>
              </a:defRPr>
            </a:lvl6pPr>
            <a:lvl7pPr indent="-317500" lvl="6" marL="3200400">
              <a:spcBef>
                <a:spcPts val="1600"/>
              </a:spcBef>
              <a:spcAft>
                <a:spcPts val="0"/>
              </a:spcAft>
              <a:buSzPts val="1400"/>
              <a:buFont typeface="Roboto"/>
              <a:buChar char="●"/>
              <a:defRPr>
                <a:latin typeface="Roboto"/>
                <a:ea typeface="Roboto"/>
                <a:cs typeface="Roboto"/>
                <a:sym typeface="Roboto"/>
              </a:defRPr>
            </a:lvl7pPr>
            <a:lvl8pPr indent="-317500" lvl="7" marL="3657600">
              <a:spcBef>
                <a:spcPts val="1600"/>
              </a:spcBef>
              <a:spcAft>
                <a:spcPts val="0"/>
              </a:spcAft>
              <a:buSzPts val="1400"/>
              <a:buFont typeface="Roboto"/>
              <a:buChar char="○"/>
              <a:defRPr>
                <a:latin typeface="Roboto"/>
                <a:ea typeface="Roboto"/>
                <a:cs typeface="Roboto"/>
                <a:sym typeface="Roboto"/>
              </a:defRPr>
            </a:lvl8pPr>
            <a:lvl9pPr indent="-317500" lvl="8" marL="4114800">
              <a:spcBef>
                <a:spcPts val="1600"/>
              </a:spcBef>
              <a:spcAft>
                <a:spcPts val="1600"/>
              </a:spcAft>
              <a:buSzPts val="1400"/>
              <a:buFont typeface="Roboto"/>
              <a:buChar char="■"/>
              <a:defRPr>
                <a:latin typeface="Roboto"/>
                <a:ea typeface="Roboto"/>
                <a:cs typeface="Roboto"/>
                <a:sym typeface="Roboto"/>
              </a:defRPr>
            </a:lvl9pPr>
          </a:lstStyle>
          <a:p/>
        </p:txBody>
      </p:sp>
      <p:sp>
        <p:nvSpPr>
          <p:cNvPr id="23" name="Google Shape;23;p5"/>
          <p:cNvSpPr txBox="1"/>
          <p:nvPr>
            <p:ph idx="12" type="sldNum"/>
          </p:nvPr>
        </p:nvSpPr>
        <p:spPr>
          <a:xfrm>
            <a:off x="173404" y="4568875"/>
            <a:ext cx="2934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4" name="Google Shape;24;p5"/>
          <p:cNvPicPr preferRelativeResize="0"/>
          <p:nvPr/>
        </p:nvPicPr>
        <p:blipFill>
          <a:blip r:embed="rId2">
            <a:alphaModFix/>
          </a:blip>
          <a:stretch>
            <a:fillRect/>
          </a:stretch>
        </p:blipFill>
        <p:spPr>
          <a:xfrm>
            <a:off x="8536086" y="4532676"/>
            <a:ext cx="405712" cy="393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800"/>
              <a:buFont typeface="Roboto Medium"/>
              <a:buNone/>
              <a:defRPr>
                <a:solidFill>
                  <a:schemeClr val="dk2"/>
                </a:solidFill>
                <a:latin typeface="Roboto Medium"/>
                <a:ea typeface="Roboto Medium"/>
                <a:cs typeface="Roboto Medium"/>
                <a:sym typeface="Roboto Medium"/>
              </a:defRPr>
            </a:lvl1pPr>
            <a:lvl2pPr lvl="1">
              <a:spcBef>
                <a:spcPts val="0"/>
              </a:spcBef>
              <a:spcAft>
                <a:spcPts val="0"/>
              </a:spcAft>
              <a:buClr>
                <a:schemeClr val="dk2"/>
              </a:buClr>
              <a:buSzPts val="2800"/>
              <a:buFont typeface="Roboto"/>
              <a:buNone/>
              <a:defRPr>
                <a:solidFill>
                  <a:schemeClr val="dk2"/>
                </a:solidFill>
                <a:latin typeface="Roboto"/>
                <a:ea typeface="Roboto"/>
                <a:cs typeface="Roboto"/>
                <a:sym typeface="Roboto"/>
              </a:defRPr>
            </a:lvl2pPr>
            <a:lvl3pPr lvl="2">
              <a:spcBef>
                <a:spcPts val="0"/>
              </a:spcBef>
              <a:spcAft>
                <a:spcPts val="0"/>
              </a:spcAft>
              <a:buClr>
                <a:schemeClr val="dk2"/>
              </a:buClr>
              <a:buSzPts val="2800"/>
              <a:buFont typeface="Roboto"/>
              <a:buNone/>
              <a:defRPr>
                <a:solidFill>
                  <a:schemeClr val="dk2"/>
                </a:solidFill>
                <a:latin typeface="Roboto"/>
                <a:ea typeface="Roboto"/>
                <a:cs typeface="Roboto"/>
                <a:sym typeface="Roboto"/>
              </a:defRPr>
            </a:lvl3pPr>
            <a:lvl4pPr lvl="3">
              <a:spcBef>
                <a:spcPts val="0"/>
              </a:spcBef>
              <a:spcAft>
                <a:spcPts val="0"/>
              </a:spcAft>
              <a:buClr>
                <a:schemeClr val="dk2"/>
              </a:buClr>
              <a:buSzPts val="2800"/>
              <a:buFont typeface="Roboto"/>
              <a:buNone/>
              <a:defRPr>
                <a:solidFill>
                  <a:schemeClr val="dk2"/>
                </a:solidFill>
                <a:latin typeface="Roboto"/>
                <a:ea typeface="Roboto"/>
                <a:cs typeface="Roboto"/>
                <a:sym typeface="Roboto"/>
              </a:defRPr>
            </a:lvl4pPr>
            <a:lvl5pPr lvl="4">
              <a:spcBef>
                <a:spcPts val="0"/>
              </a:spcBef>
              <a:spcAft>
                <a:spcPts val="0"/>
              </a:spcAft>
              <a:buClr>
                <a:schemeClr val="dk2"/>
              </a:buClr>
              <a:buSzPts val="2800"/>
              <a:buFont typeface="Roboto"/>
              <a:buNone/>
              <a:defRPr>
                <a:solidFill>
                  <a:schemeClr val="dk2"/>
                </a:solidFill>
                <a:latin typeface="Roboto"/>
                <a:ea typeface="Roboto"/>
                <a:cs typeface="Roboto"/>
                <a:sym typeface="Roboto"/>
              </a:defRPr>
            </a:lvl5pPr>
            <a:lvl6pPr lvl="5">
              <a:spcBef>
                <a:spcPts val="0"/>
              </a:spcBef>
              <a:spcAft>
                <a:spcPts val="0"/>
              </a:spcAft>
              <a:buClr>
                <a:schemeClr val="dk2"/>
              </a:buClr>
              <a:buSzPts val="2800"/>
              <a:buFont typeface="Roboto"/>
              <a:buNone/>
              <a:defRPr>
                <a:solidFill>
                  <a:schemeClr val="dk2"/>
                </a:solidFill>
                <a:latin typeface="Roboto"/>
                <a:ea typeface="Roboto"/>
                <a:cs typeface="Roboto"/>
                <a:sym typeface="Roboto"/>
              </a:defRPr>
            </a:lvl6pPr>
            <a:lvl7pPr lvl="6">
              <a:spcBef>
                <a:spcPts val="0"/>
              </a:spcBef>
              <a:spcAft>
                <a:spcPts val="0"/>
              </a:spcAft>
              <a:buClr>
                <a:schemeClr val="dk2"/>
              </a:buClr>
              <a:buSzPts val="2800"/>
              <a:buFont typeface="Roboto"/>
              <a:buNone/>
              <a:defRPr>
                <a:solidFill>
                  <a:schemeClr val="dk2"/>
                </a:solidFill>
                <a:latin typeface="Roboto"/>
                <a:ea typeface="Roboto"/>
                <a:cs typeface="Roboto"/>
                <a:sym typeface="Roboto"/>
              </a:defRPr>
            </a:lvl7pPr>
            <a:lvl8pPr lvl="7">
              <a:spcBef>
                <a:spcPts val="0"/>
              </a:spcBef>
              <a:spcAft>
                <a:spcPts val="0"/>
              </a:spcAft>
              <a:buClr>
                <a:schemeClr val="dk2"/>
              </a:buClr>
              <a:buSzPts val="2800"/>
              <a:buFont typeface="Roboto"/>
              <a:buNone/>
              <a:defRPr>
                <a:solidFill>
                  <a:schemeClr val="dk2"/>
                </a:solidFill>
                <a:latin typeface="Roboto"/>
                <a:ea typeface="Roboto"/>
                <a:cs typeface="Roboto"/>
                <a:sym typeface="Roboto"/>
              </a:defRPr>
            </a:lvl8pPr>
            <a:lvl9pPr lvl="8">
              <a:spcBef>
                <a:spcPts val="0"/>
              </a:spcBef>
              <a:spcAft>
                <a:spcPts val="0"/>
              </a:spcAft>
              <a:buClr>
                <a:schemeClr val="dk2"/>
              </a:buClr>
              <a:buSzPts val="2800"/>
              <a:buFont typeface="Roboto"/>
              <a:buNone/>
              <a:defRPr>
                <a:solidFill>
                  <a:schemeClr val="dk2"/>
                </a:solidFill>
                <a:latin typeface="Roboto"/>
                <a:ea typeface="Roboto"/>
                <a:cs typeface="Roboto"/>
                <a:sym typeface="Roboto"/>
              </a:defRPr>
            </a:lvl9pPr>
          </a:lstStyle>
          <a:p/>
        </p:txBody>
      </p:sp>
      <p:sp>
        <p:nvSpPr>
          <p:cNvPr id="27" name="Google Shape;27;p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Font typeface="Roboto"/>
              <a:buChar char="●"/>
              <a:defRPr sz="1400">
                <a:latin typeface="Roboto"/>
                <a:ea typeface="Roboto"/>
                <a:cs typeface="Roboto"/>
                <a:sym typeface="Roboto"/>
              </a:defRPr>
            </a:lvl1pPr>
            <a:lvl2pPr indent="-304800" lvl="1" marL="914400">
              <a:spcBef>
                <a:spcPts val="1600"/>
              </a:spcBef>
              <a:spcAft>
                <a:spcPts val="0"/>
              </a:spcAft>
              <a:buSzPts val="1200"/>
              <a:buFont typeface="Roboto"/>
              <a:buChar char="○"/>
              <a:defRPr sz="1200">
                <a:latin typeface="Roboto"/>
                <a:ea typeface="Roboto"/>
                <a:cs typeface="Roboto"/>
                <a:sym typeface="Roboto"/>
              </a:defRPr>
            </a:lvl2pPr>
            <a:lvl3pPr indent="-304800" lvl="2" marL="1371600">
              <a:spcBef>
                <a:spcPts val="1600"/>
              </a:spcBef>
              <a:spcAft>
                <a:spcPts val="0"/>
              </a:spcAft>
              <a:buSzPts val="1200"/>
              <a:buFont typeface="Roboto"/>
              <a:buChar char="■"/>
              <a:defRPr sz="1200">
                <a:latin typeface="Roboto"/>
                <a:ea typeface="Roboto"/>
                <a:cs typeface="Roboto"/>
                <a:sym typeface="Roboto"/>
              </a:defRPr>
            </a:lvl3pPr>
            <a:lvl4pPr indent="-304800" lvl="3" marL="1828800">
              <a:spcBef>
                <a:spcPts val="1600"/>
              </a:spcBef>
              <a:spcAft>
                <a:spcPts val="0"/>
              </a:spcAft>
              <a:buSzPts val="1200"/>
              <a:buFont typeface="Roboto"/>
              <a:buChar char="●"/>
              <a:defRPr sz="1200">
                <a:latin typeface="Roboto"/>
                <a:ea typeface="Roboto"/>
                <a:cs typeface="Roboto"/>
                <a:sym typeface="Roboto"/>
              </a:defRPr>
            </a:lvl4pPr>
            <a:lvl5pPr indent="-304800" lvl="4" marL="2286000">
              <a:spcBef>
                <a:spcPts val="1600"/>
              </a:spcBef>
              <a:spcAft>
                <a:spcPts val="0"/>
              </a:spcAft>
              <a:buSzPts val="1200"/>
              <a:buFont typeface="Roboto"/>
              <a:buChar char="○"/>
              <a:defRPr sz="1200">
                <a:latin typeface="Roboto"/>
                <a:ea typeface="Roboto"/>
                <a:cs typeface="Roboto"/>
                <a:sym typeface="Roboto"/>
              </a:defRPr>
            </a:lvl5pPr>
            <a:lvl6pPr indent="-304800" lvl="5" marL="2743200">
              <a:spcBef>
                <a:spcPts val="1600"/>
              </a:spcBef>
              <a:spcAft>
                <a:spcPts val="0"/>
              </a:spcAft>
              <a:buSzPts val="1200"/>
              <a:buFont typeface="Roboto"/>
              <a:buChar char="■"/>
              <a:defRPr sz="1200">
                <a:latin typeface="Roboto"/>
                <a:ea typeface="Roboto"/>
                <a:cs typeface="Roboto"/>
                <a:sym typeface="Roboto"/>
              </a:defRPr>
            </a:lvl6pPr>
            <a:lvl7pPr indent="-304800" lvl="6" marL="3200400">
              <a:spcBef>
                <a:spcPts val="1600"/>
              </a:spcBef>
              <a:spcAft>
                <a:spcPts val="0"/>
              </a:spcAft>
              <a:buSzPts val="1200"/>
              <a:buFont typeface="Roboto"/>
              <a:buChar char="●"/>
              <a:defRPr sz="1200">
                <a:latin typeface="Roboto"/>
                <a:ea typeface="Roboto"/>
                <a:cs typeface="Roboto"/>
                <a:sym typeface="Roboto"/>
              </a:defRPr>
            </a:lvl7pPr>
            <a:lvl8pPr indent="-304800" lvl="7" marL="3657600">
              <a:spcBef>
                <a:spcPts val="1600"/>
              </a:spcBef>
              <a:spcAft>
                <a:spcPts val="0"/>
              </a:spcAft>
              <a:buSzPts val="1200"/>
              <a:buFont typeface="Roboto"/>
              <a:buChar char="○"/>
              <a:defRPr sz="1200">
                <a:latin typeface="Roboto"/>
                <a:ea typeface="Roboto"/>
                <a:cs typeface="Roboto"/>
                <a:sym typeface="Roboto"/>
              </a:defRPr>
            </a:lvl8pPr>
            <a:lvl9pPr indent="-304800" lvl="8" marL="4114800">
              <a:spcBef>
                <a:spcPts val="1600"/>
              </a:spcBef>
              <a:spcAft>
                <a:spcPts val="1600"/>
              </a:spcAft>
              <a:buSzPts val="1200"/>
              <a:buFont typeface="Roboto"/>
              <a:buChar char="■"/>
              <a:defRPr sz="1200">
                <a:latin typeface="Roboto"/>
                <a:ea typeface="Roboto"/>
                <a:cs typeface="Roboto"/>
                <a:sym typeface="Roboto"/>
              </a:defRPr>
            </a:lvl9pPr>
          </a:lstStyle>
          <a:p/>
        </p:txBody>
      </p:sp>
      <p:sp>
        <p:nvSpPr>
          <p:cNvPr id="28" name="Google Shape;28;p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Font typeface="Roboto"/>
              <a:buChar char="●"/>
              <a:defRPr sz="1400">
                <a:latin typeface="Roboto"/>
                <a:ea typeface="Roboto"/>
                <a:cs typeface="Roboto"/>
                <a:sym typeface="Roboto"/>
              </a:defRPr>
            </a:lvl1pPr>
            <a:lvl2pPr indent="-304800" lvl="1" marL="914400">
              <a:spcBef>
                <a:spcPts val="1600"/>
              </a:spcBef>
              <a:spcAft>
                <a:spcPts val="0"/>
              </a:spcAft>
              <a:buSzPts val="1200"/>
              <a:buFont typeface="Roboto"/>
              <a:buChar char="○"/>
              <a:defRPr sz="1200">
                <a:latin typeface="Roboto"/>
                <a:ea typeface="Roboto"/>
                <a:cs typeface="Roboto"/>
                <a:sym typeface="Roboto"/>
              </a:defRPr>
            </a:lvl2pPr>
            <a:lvl3pPr indent="-304800" lvl="2" marL="1371600">
              <a:spcBef>
                <a:spcPts val="1600"/>
              </a:spcBef>
              <a:spcAft>
                <a:spcPts val="0"/>
              </a:spcAft>
              <a:buSzPts val="1200"/>
              <a:buFont typeface="Roboto"/>
              <a:buChar char="■"/>
              <a:defRPr sz="1200">
                <a:latin typeface="Roboto"/>
                <a:ea typeface="Roboto"/>
                <a:cs typeface="Roboto"/>
                <a:sym typeface="Roboto"/>
              </a:defRPr>
            </a:lvl3pPr>
            <a:lvl4pPr indent="-304800" lvl="3" marL="1828800">
              <a:spcBef>
                <a:spcPts val="1600"/>
              </a:spcBef>
              <a:spcAft>
                <a:spcPts val="0"/>
              </a:spcAft>
              <a:buSzPts val="1200"/>
              <a:buFont typeface="Roboto"/>
              <a:buChar char="●"/>
              <a:defRPr sz="1200">
                <a:latin typeface="Roboto"/>
                <a:ea typeface="Roboto"/>
                <a:cs typeface="Roboto"/>
                <a:sym typeface="Roboto"/>
              </a:defRPr>
            </a:lvl4pPr>
            <a:lvl5pPr indent="-304800" lvl="4" marL="2286000">
              <a:spcBef>
                <a:spcPts val="1600"/>
              </a:spcBef>
              <a:spcAft>
                <a:spcPts val="0"/>
              </a:spcAft>
              <a:buSzPts val="1200"/>
              <a:buFont typeface="Roboto"/>
              <a:buChar char="○"/>
              <a:defRPr sz="1200">
                <a:latin typeface="Roboto"/>
                <a:ea typeface="Roboto"/>
                <a:cs typeface="Roboto"/>
                <a:sym typeface="Roboto"/>
              </a:defRPr>
            </a:lvl5pPr>
            <a:lvl6pPr indent="-304800" lvl="5" marL="2743200">
              <a:spcBef>
                <a:spcPts val="1600"/>
              </a:spcBef>
              <a:spcAft>
                <a:spcPts val="0"/>
              </a:spcAft>
              <a:buSzPts val="1200"/>
              <a:buFont typeface="Roboto"/>
              <a:buChar char="■"/>
              <a:defRPr sz="1200">
                <a:latin typeface="Roboto"/>
                <a:ea typeface="Roboto"/>
                <a:cs typeface="Roboto"/>
                <a:sym typeface="Roboto"/>
              </a:defRPr>
            </a:lvl6pPr>
            <a:lvl7pPr indent="-304800" lvl="6" marL="3200400">
              <a:spcBef>
                <a:spcPts val="1600"/>
              </a:spcBef>
              <a:spcAft>
                <a:spcPts val="0"/>
              </a:spcAft>
              <a:buSzPts val="1200"/>
              <a:buFont typeface="Roboto"/>
              <a:buChar char="●"/>
              <a:defRPr sz="1200">
                <a:latin typeface="Roboto"/>
                <a:ea typeface="Roboto"/>
                <a:cs typeface="Roboto"/>
                <a:sym typeface="Roboto"/>
              </a:defRPr>
            </a:lvl7pPr>
            <a:lvl8pPr indent="-304800" lvl="7" marL="3657600">
              <a:spcBef>
                <a:spcPts val="1600"/>
              </a:spcBef>
              <a:spcAft>
                <a:spcPts val="0"/>
              </a:spcAft>
              <a:buSzPts val="1200"/>
              <a:buFont typeface="Roboto"/>
              <a:buChar char="○"/>
              <a:defRPr sz="1200">
                <a:latin typeface="Roboto"/>
                <a:ea typeface="Roboto"/>
                <a:cs typeface="Roboto"/>
                <a:sym typeface="Roboto"/>
              </a:defRPr>
            </a:lvl8pPr>
            <a:lvl9pPr indent="-304800" lvl="8" marL="4114800">
              <a:spcBef>
                <a:spcPts val="1600"/>
              </a:spcBef>
              <a:spcAft>
                <a:spcPts val="1600"/>
              </a:spcAft>
              <a:buSzPts val="1200"/>
              <a:buFont typeface="Roboto"/>
              <a:buChar char="■"/>
              <a:defRPr sz="1200">
                <a:latin typeface="Roboto"/>
                <a:ea typeface="Roboto"/>
                <a:cs typeface="Roboto"/>
                <a:sym typeface="Roboto"/>
              </a:defRPr>
            </a:lvl9pPr>
          </a:lstStyle>
          <a:p/>
        </p:txBody>
      </p:sp>
      <p:sp>
        <p:nvSpPr>
          <p:cNvPr id="29" name="Google Shape;29;p6"/>
          <p:cNvSpPr txBox="1"/>
          <p:nvPr>
            <p:ph idx="12" type="sldNum"/>
          </p:nvPr>
        </p:nvSpPr>
        <p:spPr>
          <a:xfrm>
            <a:off x="173404" y="4568875"/>
            <a:ext cx="2934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0" name="Google Shape;30;p6"/>
          <p:cNvPicPr preferRelativeResize="0"/>
          <p:nvPr/>
        </p:nvPicPr>
        <p:blipFill>
          <a:blip r:embed="rId2">
            <a:alphaModFix/>
          </a:blip>
          <a:stretch>
            <a:fillRect/>
          </a:stretch>
        </p:blipFill>
        <p:spPr>
          <a:xfrm>
            <a:off x="8536086" y="4532676"/>
            <a:ext cx="405712" cy="3935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type="titleOnly">
  <p:cSld name="TITLE_ONLY">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7"/>
          <p:cNvSpPr txBox="1"/>
          <p:nvPr>
            <p:ph idx="12" type="sldNum"/>
          </p:nvPr>
        </p:nvSpPr>
        <p:spPr>
          <a:xfrm>
            <a:off x="173404" y="4568875"/>
            <a:ext cx="2934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3" name="Google Shape;33;p7"/>
          <p:cNvSpPr txBox="1"/>
          <p:nvPr>
            <p:ph type="title"/>
          </p:nvPr>
        </p:nvSpPr>
        <p:spPr>
          <a:xfrm>
            <a:off x="418000" y="1791025"/>
            <a:ext cx="5093400" cy="200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8"/>
          <p:cNvSpPr txBox="1"/>
          <p:nvPr>
            <p:ph idx="12" type="sldNum"/>
          </p:nvPr>
        </p:nvSpPr>
        <p:spPr>
          <a:xfrm>
            <a:off x="173404" y="4568875"/>
            <a:ext cx="2934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 name="Google Shape;36;p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7" name="Google Shape;37;p8"/>
          <p:cNvPicPr preferRelativeResize="0"/>
          <p:nvPr/>
        </p:nvPicPr>
        <p:blipFill>
          <a:blip r:embed="rId3">
            <a:alphaModFix/>
          </a:blip>
          <a:stretch>
            <a:fillRect/>
          </a:stretch>
        </p:blipFill>
        <p:spPr>
          <a:xfrm>
            <a:off x="7374521" y="4645072"/>
            <a:ext cx="1510252" cy="33322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9"/>
          <p:cNvSpPr txBox="1"/>
          <p:nvPr>
            <p:ph type="title"/>
          </p:nvPr>
        </p:nvSpPr>
        <p:spPr>
          <a:xfrm>
            <a:off x="490250" y="1181725"/>
            <a:ext cx="6367800" cy="2514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4800"/>
              <a:buFont typeface="Roboto Medium"/>
              <a:buNone/>
              <a:defRPr sz="4800">
                <a:solidFill>
                  <a:schemeClr val="dk2"/>
                </a:solidFill>
                <a:latin typeface="Roboto Medium"/>
                <a:ea typeface="Roboto Medium"/>
                <a:cs typeface="Roboto Medium"/>
                <a:sym typeface="Roboto Medium"/>
              </a:defRPr>
            </a:lvl1pPr>
            <a:lvl2pPr lvl="1">
              <a:spcBef>
                <a:spcPts val="0"/>
              </a:spcBef>
              <a:spcAft>
                <a:spcPts val="0"/>
              </a:spcAft>
              <a:buClr>
                <a:schemeClr val="dk2"/>
              </a:buClr>
              <a:buSzPts val="4800"/>
              <a:buFont typeface="Roboto"/>
              <a:buNone/>
              <a:defRPr sz="4800">
                <a:solidFill>
                  <a:schemeClr val="dk2"/>
                </a:solidFill>
                <a:latin typeface="Roboto"/>
                <a:ea typeface="Roboto"/>
                <a:cs typeface="Roboto"/>
                <a:sym typeface="Roboto"/>
              </a:defRPr>
            </a:lvl2pPr>
            <a:lvl3pPr lvl="2">
              <a:spcBef>
                <a:spcPts val="0"/>
              </a:spcBef>
              <a:spcAft>
                <a:spcPts val="0"/>
              </a:spcAft>
              <a:buClr>
                <a:schemeClr val="dk2"/>
              </a:buClr>
              <a:buSzPts val="4800"/>
              <a:buFont typeface="Roboto"/>
              <a:buNone/>
              <a:defRPr sz="4800">
                <a:solidFill>
                  <a:schemeClr val="dk2"/>
                </a:solidFill>
                <a:latin typeface="Roboto"/>
                <a:ea typeface="Roboto"/>
                <a:cs typeface="Roboto"/>
                <a:sym typeface="Roboto"/>
              </a:defRPr>
            </a:lvl3pPr>
            <a:lvl4pPr lvl="3">
              <a:spcBef>
                <a:spcPts val="0"/>
              </a:spcBef>
              <a:spcAft>
                <a:spcPts val="0"/>
              </a:spcAft>
              <a:buClr>
                <a:schemeClr val="dk2"/>
              </a:buClr>
              <a:buSzPts val="4800"/>
              <a:buFont typeface="Roboto"/>
              <a:buNone/>
              <a:defRPr sz="4800">
                <a:solidFill>
                  <a:schemeClr val="dk2"/>
                </a:solidFill>
                <a:latin typeface="Roboto"/>
                <a:ea typeface="Roboto"/>
                <a:cs typeface="Roboto"/>
                <a:sym typeface="Roboto"/>
              </a:defRPr>
            </a:lvl4pPr>
            <a:lvl5pPr lvl="4">
              <a:spcBef>
                <a:spcPts val="0"/>
              </a:spcBef>
              <a:spcAft>
                <a:spcPts val="0"/>
              </a:spcAft>
              <a:buClr>
                <a:schemeClr val="dk2"/>
              </a:buClr>
              <a:buSzPts val="4800"/>
              <a:buFont typeface="Roboto"/>
              <a:buNone/>
              <a:defRPr sz="4800">
                <a:solidFill>
                  <a:schemeClr val="dk2"/>
                </a:solidFill>
                <a:latin typeface="Roboto"/>
                <a:ea typeface="Roboto"/>
                <a:cs typeface="Roboto"/>
                <a:sym typeface="Roboto"/>
              </a:defRPr>
            </a:lvl5pPr>
            <a:lvl6pPr lvl="5">
              <a:spcBef>
                <a:spcPts val="0"/>
              </a:spcBef>
              <a:spcAft>
                <a:spcPts val="0"/>
              </a:spcAft>
              <a:buClr>
                <a:schemeClr val="dk2"/>
              </a:buClr>
              <a:buSzPts val="4800"/>
              <a:buFont typeface="Roboto"/>
              <a:buNone/>
              <a:defRPr sz="4800">
                <a:solidFill>
                  <a:schemeClr val="dk2"/>
                </a:solidFill>
                <a:latin typeface="Roboto"/>
                <a:ea typeface="Roboto"/>
                <a:cs typeface="Roboto"/>
                <a:sym typeface="Roboto"/>
              </a:defRPr>
            </a:lvl6pPr>
            <a:lvl7pPr lvl="6">
              <a:spcBef>
                <a:spcPts val="0"/>
              </a:spcBef>
              <a:spcAft>
                <a:spcPts val="0"/>
              </a:spcAft>
              <a:buClr>
                <a:schemeClr val="dk2"/>
              </a:buClr>
              <a:buSzPts val="4800"/>
              <a:buFont typeface="Roboto"/>
              <a:buNone/>
              <a:defRPr sz="4800">
                <a:solidFill>
                  <a:schemeClr val="dk2"/>
                </a:solidFill>
                <a:latin typeface="Roboto"/>
                <a:ea typeface="Roboto"/>
                <a:cs typeface="Roboto"/>
                <a:sym typeface="Roboto"/>
              </a:defRPr>
            </a:lvl7pPr>
            <a:lvl8pPr lvl="7">
              <a:spcBef>
                <a:spcPts val="0"/>
              </a:spcBef>
              <a:spcAft>
                <a:spcPts val="0"/>
              </a:spcAft>
              <a:buClr>
                <a:schemeClr val="dk2"/>
              </a:buClr>
              <a:buSzPts val="4800"/>
              <a:buFont typeface="Roboto"/>
              <a:buNone/>
              <a:defRPr sz="4800">
                <a:solidFill>
                  <a:schemeClr val="dk2"/>
                </a:solidFill>
                <a:latin typeface="Roboto"/>
                <a:ea typeface="Roboto"/>
                <a:cs typeface="Roboto"/>
                <a:sym typeface="Roboto"/>
              </a:defRPr>
            </a:lvl8pPr>
            <a:lvl9pPr lvl="8">
              <a:spcBef>
                <a:spcPts val="0"/>
              </a:spcBef>
              <a:spcAft>
                <a:spcPts val="0"/>
              </a:spcAft>
              <a:buClr>
                <a:schemeClr val="dk2"/>
              </a:buClr>
              <a:buSzPts val="4800"/>
              <a:buFont typeface="Roboto"/>
              <a:buNone/>
              <a:defRPr sz="4800">
                <a:solidFill>
                  <a:schemeClr val="dk2"/>
                </a:solidFill>
                <a:latin typeface="Roboto"/>
                <a:ea typeface="Roboto"/>
                <a:cs typeface="Roboto"/>
                <a:sym typeface="Roboto"/>
              </a:defRPr>
            </a:lvl9pPr>
          </a:lstStyle>
          <a:p/>
        </p:txBody>
      </p:sp>
      <p:sp>
        <p:nvSpPr>
          <p:cNvPr id="40" name="Google Shape;40;p9"/>
          <p:cNvSpPr txBox="1"/>
          <p:nvPr>
            <p:ph idx="12" type="sldNum"/>
          </p:nvPr>
        </p:nvSpPr>
        <p:spPr>
          <a:xfrm>
            <a:off x="173404" y="4568875"/>
            <a:ext cx="2934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1" name="Google Shape;41;p9"/>
          <p:cNvPicPr preferRelativeResize="0"/>
          <p:nvPr/>
        </p:nvPicPr>
        <p:blipFill>
          <a:blip r:embed="rId3">
            <a:alphaModFix/>
          </a:blip>
          <a:stretch>
            <a:fillRect/>
          </a:stretch>
        </p:blipFill>
        <p:spPr>
          <a:xfrm>
            <a:off x="7374521" y="4645072"/>
            <a:ext cx="1510252" cy="3332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0"/>
          <p:cNvSpPr txBox="1"/>
          <p:nvPr>
            <p:ph idx="12" type="sldNum"/>
          </p:nvPr>
        </p:nvSpPr>
        <p:spPr>
          <a:xfrm>
            <a:off x="173404" y="4568875"/>
            <a:ext cx="2934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10"/>
          <p:cNvPicPr preferRelativeResize="0"/>
          <p:nvPr/>
        </p:nvPicPr>
        <p:blipFill>
          <a:blip r:embed="rId3">
            <a:alphaModFix/>
          </a:blip>
          <a:stretch>
            <a:fillRect/>
          </a:stretch>
        </p:blipFill>
        <p:spPr>
          <a:xfrm>
            <a:off x="7374521" y="4645072"/>
            <a:ext cx="1510252" cy="333226"/>
          </a:xfrm>
          <a:prstGeom prst="rect">
            <a:avLst/>
          </a:prstGeom>
          <a:noFill/>
          <a:ln>
            <a:noFill/>
          </a:ln>
        </p:spPr>
      </p:pic>
      <p:sp>
        <p:nvSpPr>
          <p:cNvPr id="45" name="Google Shape;45;p1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Roboto Medium"/>
              <a:buNone/>
              <a:defRPr>
                <a:solidFill>
                  <a:srgbClr val="FFFFFF"/>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 name="Google Shape;46;p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1600"/>
              </a:spcBef>
              <a:spcAft>
                <a:spcPts val="0"/>
              </a:spcAft>
              <a:buSzPts val="1400"/>
              <a:buFont typeface="Roboto"/>
              <a:buChar char="○"/>
              <a:defRPr>
                <a:latin typeface="Roboto"/>
                <a:ea typeface="Roboto"/>
                <a:cs typeface="Roboto"/>
                <a:sym typeface="Roboto"/>
              </a:defRPr>
            </a:lvl2pPr>
            <a:lvl3pPr indent="-317500" lvl="2" marL="1371600" rtl="0">
              <a:spcBef>
                <a:spcPts val="1600"/>
              </a:spcBef>
              <a:spcAft>
                <a:spcPts val="0"/>
              </a:spcAft>
              <a:buSzPts val="1400"/>
              <a:buFont typeface="Roboto"/>
              <a:buChar char="■"/>
              <a:defRPr>
                <a:latin typeface="Roboto"/>
                <a:ea typeface="Roboto"/>
                <a:cs typeface="Roboto"/>
                <a:sym typeface="Roboto"/>
              </a:defRPr>
            </a:lvl3pPr>
            <a:lvl4pPr indent="-317500" lvl="3" marL="1828800" rtl="0">
              <a:spcBef>
                <a:spcPts val="1600"/>
              </a:spcBef>
              <a:spcAft>
                <a:spcPts val="0"/>
              </a:spcAft>
              <a:buSzPts val="1400"/>
              <a:buFont typeface="Roboto"/>
              <a:buChar char="●"/>
              <a:defRPr>
                <a:latin typeface="Roboto"/>
                <a:ea typeface="Roboto"/>
                <a:cs typeface="Roboto"/>
                <a:sym typeface="Roboto"/>
              </a:defRPr>
            </a:lvl4pPr>
            <a:lvl5pPr indent="-317500" lvl="4" marL="2286000" rtl="0">
              <a:spcBef>
                <a:spcPts val="1600"/>
              </a:spcBef>
              <a:spcAft>
                <a:spcPts val="0"/>
              </a:spcAft>
              <a:buSzPts val="1400"/>
              <a:buFont typeface="Roboto"/>
              <a:buChar char="○"/>
              <a:defRPr>
                <a:latin typeface="Roboto"/>
                <a:ea typeface="Roboto"/>
                <a:cs typeface="Roboto"/>
                <a:sym typeface="Roboto"/>
              </a:defRPr>
            </a:lvl5pPr>
            <a:lvl6pPr indent="-317500" lvl="5" marL="2743200" rtl="0">
              <a:spcBef>
                <a:spcPts val="1600"/>
              </a:spcBef>
              <a:spcAft>
                <a:spcPts val="0"/>
              </a:spcAft>
              <a:buSzPts val="1400"/>
              <a:buFont typeface="Roboto"/>
              <a:buChar char="■"/>
              <a:defRPr>
                <a:latin typeface="Roboto"/>
                <a:ea typeface="Roboto"/>
                <a:cs typeface="Roboto"/>
                <a:sym typeface="Roboto"/>
              </a:defRPr>
            </a:lvl6pPr>
            <a:lvl7pPr indent="-317500" lvl="6" marL="3200400" rtl="0">
              <a:spcBef>
                <a:spcPts val="1600"/>
              </a:spcBef>
              <a:spcAft>
                <a:spcPts val="0"/>
              </a:spcAft>
              <a:buSzPts val="1400"/>
              <a:buFont typeface="Roboto"/>
              <a:buChar char="●"/>
              <a:defRPr>
                <a:latin typeface="Roboto"/>
                <a:ea typeface="Roboto"/>
                <a:cs typeface="Roboto"/>
                <a:sym typeface="Roboto"/>
              </a:defRPr>
            </a:lvl7pPr>
            <a:lvl8pPr indent="-317500" lvl="7" marL="3657600" rtl="0">
              <a:spcBef>
                <a:spcPts val="1600"/>
              </a:spcBef>
              <a:spcAft>
                <a:spcPts val="0"/>
              </a:spcAft>
              <a:buSzPts val="1400"/>
              <a:buFont typeface="Roboto"/>
              <a:buChar char="○"/>
              <a:defRPr>
                <a:latin typeface="Roboto"/>
                <a:ea typeface="Roboto"/>
                <a:cs typeface="Roboto"/>
                <a:sym typeface="Roboto"/>
              </a:defRPr>
            </a:lvl8pPr>
            <a:lvl9pPr indent="-317500" lvl="8" marL="4114800" rtl="0">
              <a:spcBef>
                <a:spcPts val="1600"/>
              </a:spcBef>
              <a:spcAft>
                <a:spcPts val="16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2.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Roboto Medium"/>
              <a:buNone/>
              <a:defRPr sz="2800">
                <a:solidFill>
                  <a:schemeClr val="dk2"/>
                </a:solidFill>
                <a:latin typeface="Roboto Medium"/>
                <a:ea typeface="Roboto Medium"/>
                <a:cs typeface="Roboto Medium"/>
                <a:sym typeface="Roboto Medium"/>
              </a:defRPr>
            </a:lvl1pPr>
            <a:lvl2pPr lvl="1">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2pPr>
            <a:lvl3pPr lvl="2">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3pPr>
            <a:lvl4pPr lvl="3">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4pPr>
            <a:lvl5pPr lvl="4">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5pPr>
            <a:lvl6pPr lvl="5">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6pPr>
            <a:lvl7pPr lvl="6">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7pPr>
            <a:lvl8pPr lvl="7">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8pPr>
            <a:lvl9pPr lvl="8">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173404" y="4568875"/>
            <a:ext cx="293400" cy="393600"/>
          </a:xfrm>
          <a:prstGeom prst="rect">
            <a:avLst/>
          </a:prstGeom>
          <a:noFill/>
          <a:ln>
            <a:noFill/>
          </a:ln>
        </p:spPr>
        <p:txBody>
          <a:bodyPr anchorCtr="0" anchor="ctr" bIns="91425" lIns="91425" spcFirstLastPara="1" rIns="91425" wrap="square" tIns="91425">
            <a:noAutofit/>
          </a:bodyPr>
          <a:lstStyle>
            <a:lvl1pPr lvl="0" algn="r">
              <a:buNone/>
              <a:defRPr sz="1000">
                <a:solidFill>
                  <a:srgbClr val="999999"/>
                </a:solidFill>
              </a:defRPr>
            </a:lvl1pPr>
            <a:lvl2pPr lvl="1" algn="r">
              <a:buNone/>
              <a:defRPr sz="1000">
                <a:solidFill>
                  <a:srgbClr val="999999"/>
                </a:solidFill>
              </a:defRPr>
            </a:lvl2pPr>
            <a:lvl3pPr lvl="2" algn="r">
              <a:buNone/>
              <a:defRPr sz="1000">
                <a:solidFill>
                  <a:srgbClr val="999999"/>
                </a:solidFill>
              </a:defRPr>
            </a:lvl3pPr>
            <a:lvl4pPr lvl="3" algn="r">
              <a:buNone/>
              <a:defRPr sz="1000">
                <a:solidFill>
                  <a:srgbClr val="999999"/>
                </a:solidFill>
              </a:defRPr>
            </a:lvl4pPr>
            <a:lvl5pPr lvl="4" algn="r">
              <a:buNone/>
              <a:defRPr sz="1000">
                <a:solidFill>
                  <a:srgbClr val="999999"/>
                </a:solidFill>
              </a:defRPr>
            </a:lvl5pPr>
            <a:lvl6pPr lvl="5" algn="r">
              <a:buNone/>
              <a:defRPr sz="1000">
                <a:solidFill>
                  <a:srgbClr val="999999"/>
                </a:solidFill>
              </a:defRPr>
            </a:lvl6pPr>
            <a:lvl7pPr lvl="6" algn="r">
              <a:buNone/>
              <a:defRPr sz="1000">
                <a:solidFill>
                  <a:srgbClr val="999999"/>
                </a:solidFill>
              </a:defRPr>
            </a:lvl7pPr>
            <a:lvl8pPr lvl="7" algn="r">
              <a:buNone/>
              <a:defRPr sz="1000">
                <a:solidFill>
                  <a:srgbClr val="999999"/>
                </a:solidFill>
              </a:defRPr>
            </a:lvl8pPr>
            <a:lvl9pPr lvl="8" algn="r">
              <a:buNone/>
              <a:defRPr sz="1000">
                <a:solidFill>
                  <a:srgbClr val="999999"/>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2.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1.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hyperlink" Target="https://www.tigera.io/learn/guides/kubernetes-networking/#NAT-outgo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9.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hyperlink" Target="https://www.youtube.com/watch?v=BgrQ16r84pM" TargetMode="External"/><Relationship Id="rId4" Type="http://schemas.openxmlformats.org/officeDocument/2006/relationships/hyperlink" Target="https://www.ianlewis.org/en/how-kubeadm-initializes-your-kubernetes-master" TargetMode="External"/><Relationship Id="rId9" Type="http://schemas.openxmlformats.org/officeDocument/2006/relationships/hyperlink" Target="https://learnk8s.io/troubleshooting-deployments" TargetMode="External"/><Relationship Id="rId5" Type="http://schemas.openxmlformats.org/officeDocument/2006/relationships/hyperlink" Target="https://kubernetes.io/docs/concepts/" TargetMode="External"/><Relationship Id="rId6" Type="http://schemas.openxmlformats.org/officeDocument/2006/relationships/hyperlink" Target="https://kubernetes.io/docs/reference/setup-tools/kubeadm/kubeadm-init/" TargetMode="External"/><Relationship Id="rId7" Type="http://schemas.openxmlformats.org/officeDocument/2006/relationships/hyperlink" Target="https://www.nginx.com/blog/what-are-namespaces-cgroups-how-do-they-work/" TargetMode="External"/><Relationship Id="rId8" Type="http://schemas.openxmlformats.org/officeDocument/2006/relationships/hyperlink" Target="https://medium.com/google-cloud/kubernetes-101-pods-nodes-containers-and-clusters-c1509e409e1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1"/>
          <p:cNvSpPr txBox="1"/>
          <p:nvPr>
            <p:ph type="title"/>
          </p:nvPr>
        </p:nvSpPr>
        <p:spPr>
          <a:xfrm>
            <a:off x="418000" y="1791025"/>
            <a:ext cx="8145900" cy="200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Kubernetes</a:t>
            </a:r>
            <a:endParaRPr/>
          </a:p>
          <a:p>
            <a:pPr indent="-395816" lvl="0" marL="457200" rtl="0" algn="ctr">
              <a:spcBef>
                <a:spcPts val="0"/>
              </a:spcBef>
              <a:spcAft>
                <a:spcPts val="0"/>
              </a:spcAft>
              <a:buClr>
                <a:schemeClr val="lt1"/>
              </a:buClr>
              <a:buSzPts val="2633"/>
              <a:buFont typeface="Arial"/>
              <a:buChar char="-"/>
            </a:pPr>
            <a:r>
              <a:rPr lang="en" sz="2633">
                <a:solidFill>
                  <a:schemeClr val="lt1"/>
                </a:solidFill>
                <a:latin typeface="Arial"/>
                <a:ea typeface="Arial"/>
                <a:cs typeface="Arial"/>
                <a:sym typeface="Arial"/>
              </a:rPr>
              <a:t>[Session 4] </a:t>
            </a:r>
            <a:r>
              <a:rPr lang="en" sz="2633">
                <a:solidFill>
                  <a:schemeClr val="lt1"/>
                </a:solidFill>
                <a:latin typeface="Arial"/>
                <a:ea typeface="Arial"/>
                <a:cs typeface="Arial"/>
                <a:sym typeface="Arial"/>
              </a:rPr>
              <a:t>Container</a:t>
            </a:r>
            <a:r>
              <a:rPr lang="en" sz="2633">
                <a:solidFill>
                  <a:schemeClr val="lt1"/>
                </a:solidFill>
                <a:latin typeface="Arial"/>
                <a:ea typeface="Arial"/>
                <a:cs typeface="Arial"/>
                <a:sym typeface="Arial"/>
              </a:rPr>
              <a:t> Networking</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0"/>
          <p:cNvSpPr txBox="1"/>
          <p:nvPr>
            <p:ph type="title"/>
          </p:nvPr>
        </p:nvSpPr>
        <p:spPr>
          <a:xfrm>
            <a:off x="311700" y="257659"/>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E06666"/>
                </a:solidFill>
                <a:latin typeface="Comic Sans MS"/>
                <a:ea typeface="Comic Sans MS"/>
                <a:cs typeface="Comic Sans MS"/>
                <a:sym typeface="Comic Sans MS"/>
              </a:rPr>
              <a:t>Demo</a:t>
            </a:r>
            <a:endParaRPr sz="3000">
              <a:latin typeface="Comic Sans MS"/>
              <a:ea typeface="Comic Sans MS"/>
              <a:cs typeface="Comic Sans MS"/>
              <a:sym typeface="Comic Sans MS"/>
            </a:endParaRPr>
          </a:p>
        </p:txBody>
      </p:sp>
      <p:sp>
        <p:nvSpPr>
          <p:cNvPr id="171" name="Google Shape;171;p20"/>
          <p:cNvSpPr txBox="1"/>
          <p:nvPr/>
        </p:nvSpPr>
        <p:spPr>
          <a:xfrm>
            <a:off x="419625" y="949375"/>
            <a:ext cx="3828300" cy="308100"/>
          </a:xfrm>
          <a:prstGeom prst="rect">
            <a:avLst/>
          </a:prstGeom>
          <a:solidFill>
            <a:srgbClr val="674EA7"/>
          </a:solidFill>
          <a:ln>
            <a:noFill/>
          </a:ln>
        </p:spPr>
        <p:txBody>
          <a:bodyPr anchorCtr="0" anchor="t" bIns="9125" lIns="91425" spcFirstLastPara="1" rIns="91425" wrap="square" tIns="9125">
            <a:noAutofit/>
          </a:bodyPr>
          <a:lstStyle/>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Ping to Host</a:t>
            </a:r>
            <a:endParaRPr sz="800">
              <a:solidFill>
                <a:srgbClr val="FF0000"/>
              </a:solidFill>
              <a:latin typeface="Comic Sans MS"/>
              <a:ea typeface="Comic Sans MS"/>
              <a:cs typeface="Comic Sans MS"/>
              <a:sym typeface="Comic Sans MS"/>
            </a:endParaRPr>
          </a:p>
        </p:txBody>
      </p:sp>
      <p:sp>
        <p:nvSpPr>
          <p:cNvPr id="172" name="Google Shape;172;p20"/>
          <p:cNvSpPr/>
          <p:nvPr/>
        </p:nvSpPr>
        <p:spPr>
          <a:xfrm>
            <a:off x="4698350" y="1017725"/>
            <a:ext cx="2403600" cy="3086100"/>
          </a:xfrm>
          <a:prstGeom prst="roundRect">
            <a:avLst>
              <a:gd fmla="val 16667" name="adj"/>
            </a:avLst>
          </a:prstGeom>
          <a:no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6598550" y="3315850"/>
            <a:ext cx="503400" cy="2451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omic Sans MS"/>
                <a:ea typeface="Comic Sans MS"/>
                <a:cs typeface="Comic Sans MS"/>
                <a:sym typeface="Comic Sans MS"/>
              </a:rPr>
              <a:t>eth0</a:t>
            </a:r>
            <a:endParaRPr sz="600">
              <a:latin typeface="Comic Sans MS"/>
              <a:ea typeface="Comic Sans MS"/>
              <a:cs typeface="Comic Sans MS"/>
              <a:sym typeface="Comic Sans MS"/>
            </a:endParaRPr>
          </a:p>
        </p:txBody>
      </p:sp>
      <p:cxnSp>
        <p:nvCxnSpPr>
          <p:cNvPr id="174" name="Google Shape;174;p20"/>
          <p:cNvCxnSpPr>
            <a:stCxn id="173" idx="3"/>
          </p:cNvCxnSpPr>
          <p:nvPr/>
        </p:nvCxnSpPr>
        <p:spPr>
          <a:xfrm flipH="1" rot="10800000">
            <a:off x="7101950" y="3431800"/>
            <a:ext cx="542100" cy="6600"/>
          </a:xfrm>
          <a:prstGeom prst="straightConnector1">
            <a:avLst/>
          </a:prstGeom>
          <a:noFill/>
          <a:ln cap="flat" cmpd="sng" w="9525">
            <a:solidFill>
              <a:schemeClr val="dk2"/>
            </a:solidFill>
            <a:prstDash val="solid"/>
            <a:round/>
            <a:headEnd len="med" w="med" type="none"/>
            <a:tailEnd len="med" w="med" type="none"/>
          </a:ln>
        </p:spPr>
      </p:cxnSp>
      <p:sp>
        <p:nvSpPr>
          <p:cNvPr id="175" name="Google Shape;175;p20"/>
          <p:cNvSpPr/>
          <p:nvPr/>
        </p:nvSpPr>
        <p:spPr>
          <a:xfrm>
            <a:off x="4853550" y="1336450"/>
            <a:ext cx="568200" cy="653400"/>
          </a:xfrm>
          <a:prstGeom prst="roundRect">
            <a:avLst>
              <a:gd fmla="val 16667" name="adj"/>
            </a:avLst>
          </a:prstGeom>
          <a:solidFill>
            <a:srgbClr val="EA9999"/>
          </a:solid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6238829" y="1336450"/>
            <a:ext cx="568200" cy="653400"/>
          </a:xfrm>
          <a:prstGeom prst="roundRect">
            <a:avLst>
              <a:gd fmla="val 16667" name="adj"/>
            </a:avLst>
          </a:prstGeom>
          <a:solidFill>
            <a:srgbClr val="6D9EEB"/>
          </a:solid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a:off x="4853561" y="2602934"/>
            <a:ext cx="568200" cy="653400"/>
          </a:xfrm>
          <a:prstGeom prst="roundRect">
            <a:avLst>
              <a:gd fmla="val 16667" name="adj"/>
            </a:avLst>
          </a:prstGeom>
          <a:solidFill>
            <a:srgbClr val="FFD966"/>
          </a:solid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p:nvPr/>
        </p:nvSpPr>
        <p:spPr>
          <a:xfrm>
            <a:off x="6238841" y="2602934"/>
            <a:ext cx="568200" cy="653400"/>
          </a:xfrm>
          <a:prstGeom prst="roundRect">
            <a:avLst>
              <a:gd fmla="val 16667" name="adj"/>
            </a:avLst>
          </a:prstGeom>
          <a:solidFill>
            <a:srgbClr val="93C47D"/>
          </a:solid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0"/>
          <p:cNvSpPr/>
          <p:nvPr/>
        </p:nvSpPr>
        <p:spPr>
          <a:xfrm>
            <a:off x="5421750" y="2046050"/>
            <a:ext cx="846300" cy="52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a:off x="4952850" y="1740550"/>
            <a:ext cx="468900" cy="189300"/>
          </a:xfrm>
          <a:prstGeom prst="roundRect">
            <a:avLst>
              <a:gd fmla="val 16667" name="adj"/>
            </a:avLst>
          </a:prstGeom>
          <a:solidFill>
            <a:srgbClr val="EA9999"/>
          </a:solidFill>
          <a:ln cap="flat" cmpd="sng" w="9525">
            <a:solidFill>
              <a:srgbClr val="351C75"/>
            </a:solidFill>
            <a:prstDash val="solid"/>
            <a:round/>
            <a:headEnd len="sm" w="sm" type="none"/>
            <a:tailEnd len="sm" w="sm" type="none"/>
          </a:ln>
        </p:spPr>
        <p:txBody>
          <a:bodyPr anchorCtr="0" anchor="ctr" bIns="91425" lIns="45700" spcFirstLastPara="1" rIns="45700" wrap="square" tIns="91425">
            <a:noAutofit/>
          </a:bodyPr>
          <a:lstStyle/>
          <a:p>
            <a:pPr indent="0" lvl="0" marL="0" rtl="0" algn="l">
              <a:spcBef>
                <a:spcPts val="0"/>
              </a:spcBef>
              <a:spcAft>
                <a:spcPts val="0"/>
              </a:spcAft>
              <a:buNone/>
            </a:pPr>
            <a:r>
              <a:rPr lang="en" sz="500">
                <a:solidFill>
                  <a:srgbClr val="FF0000"/>
                </a:solidFill>
                <a:latin typeface="Comic Sans MS"/>
                <a:ea typeface="Comic Sans MS"/>
                <a:cs typeface="Comic Sans MS"/>
                <a:sym typeface="Comic Sans MS"/>
              </a:rPr>
              <a:t>veth-red</a:t>
            </a:r>
            <a:endParaRPr sz="500">
              <a:solidFill>
                <a:srgbClr val="FF0000"/>
              </a:solidFill>
              <a:latin typeface="Comic Sans MS"/>
              <a:ea typeface="Comic Sans MS"/>
              <a:cs typeface="Comic Sans MS"/>
              <a:sym typeface="Comic Sans MS"/>
            </a:endParaRPr>
          </a:p>
        </p:txBody>
      </p:sp>
      <p:sp>
        <p:nvSpPr>
          <p:cNvPr id="181" name="Google Shape;181;p20"/>
          <p:cNvSpPr/>
          <p:nvPr/>
        </p:nvSpPr>
        <p:spPr>
          <a:xfrm>
            <a:off x="5321050" y="2100625"/>
            <a:ext cx="542100" cy="189300"/>
          </a:xfrm>
          <a:prstGeom prst="roundRect">
            <a:avLst>
              <a:gd fmla="val 16667" name="adj"/>
            </a:avLst>
          </a:prstGeom>
          <a:solidFill>
            <a:srgbClr val="EA9999"/>
          </a:solidFill>
          <a:ln cap="flat" cmpd="sng" w="9525">
            <a:solidFill>
              <a:srgbClr val="351C7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45700" spcFirstLastPara="1" rIns="45700" wrap="square" tIns="91425">
            <a:noAutofit/>
          </a:bodyPr>
          <a:lstStyle/>
          <a:p>
            <a:pPr indent="0" lvl="0" marL="0" rtl="0" algn="l">
              <a:spcBef>
                <a:spcPts val="0"/>
              </a:spcBef>
              <a:spcAft>
                <a:spcPts val="0"/>
              </a:spcAft>
              <a:buNone/>
            </a:pPr>
            <a:r>
              <a:rPr lang="en" sz="500">
                <a:solidFill>
                  <a:srgbClr val="FF0000"/>
                </a:solidFill>
                <a:latin typeface="Comic Sans MS"/>
                <a:ea typeface="Comic Sans MS"/>
                <a:cs typeface="Comic Sans MS"/>
                <a:sym typeface="Comic Sans MS"/>
              </a:rPr>
              <a:t>veth-red-br</a:t>
            </a:r>
            <a:endParaRPr sz="500">
              <a:solidFill>
                <a:srgbClr val="FF0000"/>
              </a:solidFill>
              <a:latin typeface="Comic Sans MS"/>
              <a:ea typeface="Comic Sans MS"/>
              <a:cs typeface="Comic Sans MS"/>
              <a:sym typeface="Comic Sans MS"/>
            </a:endParaRPr>
          </a:p>
        </p:txBody>
      </p:sp>
      <p:cxnSp>
        <p:nvCxnSpPr>
          <p:cNvPr id="182" name="Google Shape;182;p20"/>
          <p:cNvCxnSpPr>
            <a:stCxn id="180" idx="2"/>
            <a:endCxn id="181" idx="1"/>
          </p:cNvCxnSpPr>
          <p:nvPr/>
        </p:nvCxnSpPr>
        <p:spPr>
          <a:xfrm flipH="1" rot="-5400000">
            <a:off x="5121450" y="1995700"/>
            <a:ext cx="265500" cy="133800"/>
          </a:xfrm>
          <a:prstGeom prst="bentConnector2">
            <a:avLst/>
          </a:prstGeom>
          <a:noFill/>
          <a:ln cap="flat" cmpd="sng" w="9525">
            <a:solidFill>
              <a:schemeClr val="dk2"/>
            </a:solidFill>
            <a:prstDash val="solid"/>
            <a:round/>
            <a:headEnd len="med" w="med" type="none"/>
            <a:tailEnd len="med" w="med" type="none"/>
          </a:ln>
        </p:spPr>
      </p:cxnSp>
      <p:sp>
        <p:nvSpPr>
          <p:cNvPr id="183" name="Google Shape;183;p20"/>
          <p:cNvSpPr/>
          <p:nvPr/>
        </p:nvSpPr>
        <p:spPr>
          <a:xfrm>
            <a:off x="5872250" y="2100625"/>
            <a:ext cx="503400" cy="189300"/>
          </a:xfrm>
          <a:prstGeom prst="roundRect">
            <a:avLst>
              <a:gd fmla="val 16667" name="adj"/>
            </a:avLst>
          </a:prstGeom>
          <a:solidFill>
            <a:srgbClr val="A4C2F4"/>
          </a:solidFill>
          <a:ln cap="flat" cmpd="sng" w="9525">
            <a:solidFill>
              <a:srgbClr val="351C7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45700" spcFirstLastPara="1" rIns="45700" wrap="square" tIns="91425">
            <a:noAutofit/>
          </a:bodyPr>
          <a:lstStyle/>
          <a:p>
            <a:pPr indent="0" lvl="0" marL="0" rtl="0" algn="l">
              <a:spcBef>
                <a:spcPts val="0"/>
              </a:spcBef>
              <a:spcAft>
                <a:spcPts val="0"/>
              </a:spcAft>
              <a:buNone/>
            </a:pPr>
            <a:r>
              <a:rPr lang="en" sz="500">
                <a:solidFill>
                  <a:srgbClr val="0000FF"/>
                </a:solidFill>
                <a:latin typeface="Comic Sans MS"/>
                <a:ea typeface="Comic Sans MS"/>
                <a:cs typeface="Comic Sans MS"/>
                <a:sym typeface="Comic Sans MS"/>
              </a:rPr>
              <a:t>veth-blue-br</a:t>
            </a:r>
            <a:endParaRPr sz="500">
              <a:solidFill>
                <a:srgbClr val="0000FF"/>
              </a:solidFill>
              <a:latin typeface="Comic Sans MS"/>
              <a:ea typeface="Comic Sans MS"/>
              <a:cs typeface="Comic Sans MS"/>
              <a:sym typeface="Comic Sans MS"/>
            </a:endParaRPr>
          </a:p>
        </p:txBody>
      </p:sp>
      <p:sp>
        <p:nvSpPr>
          <p:cNvPr id="184" name="Google Shape;184;p20"/>
          <p:cNvSpPr/>
          <p:nvPr/>
        </p:nvSpPr>
        <p:spPr>
          <a:xfrm>
            <a:off x="6238850" y="1697850"/>
            <a:ext cx="468900" cy="189300"/>
          </a:xfrm>
          <a:prstGeom prst="roundRect">
            <a:avLst>
              <a:gd fmla="val 16667" name="adj"/>
            </a:avLst>
          </a:prstGeom>
          <a:solidFill>
            <a:srgbClr val="6D9EEB"/>
          </a:solidFill>
          <a:ln cap="flat" cmpd="sng" w="9525">
            <a:solidFill>
              <a:srgbClr val="351C75"/>
            </a:solidFill>
            <a:prstDash val="solid"/>
            <a:round/>
            <a:headEnd len="sm" w="sm" type="none"/>
            <a:tailEnd len="sm" w="sm" type="none"/>
          </a:ln>
        </p:spPr>
        <p:txBody>
          <a:bodyPr anchorCtr="0" anchor="ctr" bIns="91425" lIns="45700" spcFirstLastPara="1" rIns="45700" wrap="square" tIns="91425">
            <a:noAutofit/>
          </a:bodyPr>
          <a:lstStyle/>
          <a:p>
            <a:pPr indent="0" lvl="0" marL="0" rtl="0" algn="l">
              <a:spcBef>
                <a:spcPts val="0"/>
              </a:spcBef>
              <a:spcAft>
                <a:spcPts val="0"/>
              </a:spcAft>
              <a:buNone/>
            </a:pPr>
            <a:r>
              <a:rPr lang="en" sz="500">
                <a:solidFill>
                  <a:srgbClr val="0000FF"/>
                </a:solidFill>
                <a:latin typeface="Comic Sans MS"/>
                <a:ea typeface="Comic Sans MS"/>
                <a:cs typeface="Comic Sans MS"/>
                <a:sym typeface="Comic Sans MS"/>
              </a:rPr>
              <a:t>veth-blue</a:t>
            </a:r>
            <a:endParaRPr sz="500">
              <a:solidFill>
                <a:srgbClr val="0000FF"/>
              </a:solidFill>
              <a:latin typeface="Comic Sans MS"/>
              <a:ea typeface="Comic Sans MS"/>
              <a:cs typeface="Comic Sans MS"/>
              <a:sym typeface="Comic Sans MS"/>
            </a:endParaRPr>
          </a:p>
        </p:txBody>
      </p:sp>
      <p:cxnSp>
        <p:nvCxnSpPr>
          <p:cNvPr id="185" name="Google Shape;185;p20"/>
          <p:cNvCxnSpPr>
            <a:stCxn id="184" idx="2"/>
            <a:endCxn id="183" idx="3"/>
          </p:cNvCxnSpPr>
          <p:nvPr/>
        </p:nvCxnSpPr>
        <p:spPr>
          <a:xfrm rot="5400000">
            <a:off x="6270500" y="1992450"/>
            <a:ext cx="308100" cy="97500"/>
          </a:xfrm>
          <a:prstGeom prst="bentConnector2">
            <a:avLst/>
          </a:prstGeom>
          <a:noFill/>
          <a:ln cap="flat" cmpd="sng" w="9525">
            <a:solidFill>
              <a:schemeClr val="dk2"/>
            </a:solidFill>
            <a:prstDash val="solid"/>
            <a:round/>
            <a:headEnd len="med" w="med" type="none"/>
            <a:tailEnd len="med" w="med" type="none"/>
          </a:ln>
        </p:spPr>
      </p:cxnSp>
      <p:sp>
        <p:nvSpPr>
          <p:cNvPr id="186" name="Google Shape;186;p20"/>
          <p:cNvSpPr/>
          <p:nvPr/>
        </p:nvSpPr>
        <p:spPr>
          <a:xfrm>
            <a:off x="5317600" y="2351775"/>
            <a:ext cx="542100" cy="189300"/>
          </a:xfrm>
          <a:prstGeom prst="roundRect">
            <a:avLst>
              <a:gd fmla="val 16667" name="adj"/>
            </a:avLst>
          </a:prstGeom>
          <a:solidFill>
            <a:srgbClr val="FFFF00"/>
          </a:solidFill>
          <a:ln cap="flat" cmpd="sng" w="9525">
            <a:solidFill>
              <a:srgbClr val="351C75"/>
            </a:solidFill>
            <a:prstDash val="solid"/>
            <a:round/>
            <a:headEnd len="sm" w="sm" type="none"/>
            <a:tailEnd len="sm" w="sm" type="none"/>
          </a:ln>
        </p:spPr>
        <p:txBody>
          <a:bodyPr anchorCtr="0" anchor="ctr" bIns="91425" lIns="45700" spcFirstLastPara="1" rIns="45700" wrap="square" tIns="91425">
            <a:noAutofit/>
          </a:bodyPr>
          <a:lstStyle/>
          <a:p>
            <a:pPr indent="0" lvl="0" marL="0" marR="0" rtl="0" algn="l">
              <a:lnSpc>
                <a:spcPct val="100000"/>
              </a:lnSpc>
              <a:spcBef>
                <a:spcPts val="0"/>
              </a:spcBef>
              <a:spcAft>
                <a:spcPts val="0"/>
              </a:spcAft>
              <a:buNone/>
            </a:pPr>
            <a:r>
              <a:rPr lang="en" sz="500">
                <a:solidFill>
                  <a:srgbClr val="B45F06"/>
                </a:solidFill>
                <a:latin typeface="Comic Sans MS"/>
                <a:ea typeface="Comic Sans MS"/>
                <a:cs typeface="Comic Sans MS"/>
                <a:sym typeface="Comic Sans MS"/>
              </a:rPr>
              <a:t>veth-yel-br</a:t>
            </a:r>
            <a:endParaRPr sz="500">
              <a:solidFill>
                <a:srgbClr val="FF0000"/>
              </a:solidFill>
              <a:latin typeface="Comic Sans MS"/>
              <a:ea typeface="Comic Sans MS"/>
              <a:cs typeface="Comic Sans MS"/>
              <a:sym typeface="Comic Sans MS"/>
            </a:endParaRPr>
          </a:p>
        </p:txBody>
      </p:sp>
      <p:sp>
        <p:nvSpPr>
          <p:cNvPr id="187" name="Google Shape;187;p20"/>
          <p:cNvSpPr/>
          <p:nvPr/>
        </p:nvSpPr>
        <p:spPr>
          <a:xfrm>
            <a:off x="5868800" y="2351775"/>
            <a:ext cx="503400" cy="189300"/>
          </a:xfrm>
          <a:prstGeom prst="roundRect">
            <a:avLst>
              <a:gd fmla="val 16667" name="adj"/>
            </a:avLst>
          </a:prstGeom>
          <a:solidFill>
            <a:srgbClr val="00FF00"/>
          </a:solidFill>
          <a:ln cap="flat" cmpd="sng" w="9525">
            <a:solidFill>
              <a:srgbClr val="351C75"/>
            </a:solidFill>
            <a:prstDash val="solid"/>
            <a:round/>
            <a:headEnd len="sm" w="sm" type="none"/>
            <a:tailEnd len="sm" w="sm" type="none"/>
          </a:ln>
        </p:spPr>
        <p:txBody>
          <a:bodyPr anchorCtr="0" anchor="ctr" bIns="91425" lIns="45700" spcFirstLastPara="1" rIns="45700" wrap="square" tIns="91425">
            <a:noAutofit/>
          </a:bodyPr>
          <a:lstStyle/>
          <a:p>
            <a:pPr indent="0" lvl="0" marL="0" marR="0" rtl="0" algn="l">
              <a:lnSpc>
                <a:spcPct val="100000"/>
              </a:lnSpc>
              <a:spcBef>
                <a:spcPts val="0"/>
              </a:spcBef>
              <a:spcAft>
                <a:spcPts val="0"/>
              </a:spcAft>
              <a:buNone/>
            </a:pPr>
            <a:r>
              <a:rPr lang="en" sz="500">
                <a:solidFill>
                  <a:srgbClr val="0000FF"/>
                </a:solidFill>
                <a:latin typeface="Comic Sans MS"/>
                <a:ea typeface="Comic Sans MS"/>
                <a:cs typeface="Comic Sans MS"/>
                <a:sym typeface="Comic Sans MS"/>
              </a:rPr>
              <a:t>veth-gre-br</a:t>
            </a:r>
            <a:endParaRPr sz="500">
              <a:solidFill>
                <a:srgbClr val="0000FF"/>
              </a:solidFill>
              <a:latin typeface="Comic Sans MS"/>
              <a:ea typeface="Comic Sans MS"/>
              <a:cs typeface="Comic Sans MS"/>
              <a:sym typeface="Comic Sans MS"/>
            </a:endParaRPr>
          </a:p>
        </p:txBody>
      </p:sp>
      <p:sp>
        <p:nvSpPr>
          <p:cNvPr id="188" name="Google Shape;188;p20"/>
          <p:cNvSpPr/>
          <p:nvPr/>
        </p:nvSpPr>
        <p:spPr>
          <a:xfrm>
            <a:off x="4952850" y="2667536"/>
            <a:ext cx="468900" cy="189300"/>
          </a:xfrm>
          <a:prstGeom prst="roundRect">
            <a:avLst>
              <a:gd fmla="val 16667" name="adj"/>
            </a:avLst>
          </a:prstGeom>
          <a:solidFill>
            <a:srgbClr val="FFFF00"/>
          </a:solidFill>
          <a:ln cap="flat" cmpd="sng" w="9525">
            <a:solidFill>
              <a:srgbClr val="351C75"/>
            </a:solidFill>
            <a:prstDash val="solid"/>
            <a:round/>
            <a:headEnd len="sm" w="sm" type="none"/>
            <a:tailEnd len="sm" w="sm" type="none"/>
          </a:ln>
        </p:spPr>
        <p:txBody>
          <a:bodyPr anchorCtr="0" anchor="ctr" bIns="91425" lIns="45700" spcFirstLastPara="1" rIns="45700" wrap="square" tIns="91425">
            <a:noAutofit/>
          </a:bodyPr>
          <a:lstStyle/>
          <a:p>
            <a:pPr indent="0" lvl="0" marL="0" rtl="0" algn="l">
              <a:spcBef>
                <a:spcPts val="0"/>
              </a:spcBef>
              <a:spcAft>
                <a:spcPts val="0"/>
              </a:spcAft>
              <a:buNone/>
            </a:pPr>
            <a:r>
              <a:rPr lang="en" sz="500">
                <a:solidFill>
                  <a:srgbClr val="B45F06"/>
                </a:solidFill>
                <a:latin typeface="Comic Sans MS"/>
                <a:ea typeface="Comic Sans MS"/>
                <a:cs typeface="Comic Sans MS"/>
                <a:sym typeface="Comic Sans MS"/>
              </a:rPr>
              <a:t>veth-yellow</a:t>
            </a:r>
            <a:endParaRPr sz="500">
              <a:solidFill>
                <a:srgbClr val="B45F06"/>
              </a:solidFill>
              <a:latin typeface="Comic Sans MS"/>
              <a:ea typeface="Comic Sans MS"/>
              <a:cs typeface="Comic Sans MS"/>
              <a:sym typeface="Comic Sans MS"/>
            </a:endParaRPr>
          </a:p>
        </p:txBody>
      </p:sp>
      <p:sp>
        <p:nvSpPr>
          <p:cNvPr id="189" name="Google Shape;189;p20"/>
          <p:cNvSpPr/>
          <p:nvPr/>
        </p:nvSpPr>
        <p:spPr>
          <a:xfrm>
            <a:off x="6238850" y="2668889"/>
            <a:ext cx="468900" cy="189300"/>
          </a:xfrm>
          <a:prstGeom prst="roundRect">
            <a:avLst>
              <a:gd fmla="val 16667" name="adj"/>
            </a:avLst>
          </a:prstGeom>
          <a:solidFill>
            <a:srgbClr val="00FF00"/>
          </a:solidFill>
          <a:ln cap="flat" cmpd="sng" w="9525">
            <a:solidFill>
              <a:srgbClr val="351C75"/>
            </a:solidFill>
            <a:prstDash val="solid"/>
            <a:round/>
            <a:headEnd len="sm" w="sm" type="none"/>
            <a:tailEnd len="sm" w="sm" type="none"/>
          </a:ln>
        </p:spPr>
        <p:txBody>
          <a:bodyPr anchorCtr="0" anchor="ctr" bIns="91425" lIns="45700" spcFirstLastPara="1" rIns="45700" wrap="square" tIns="91425">
            <a:noAutofit/>
          </a:bodyPr>
          <a:lstStyle/>
          <a:p>
            <a:pPr indent="0" lvl="0" marL="0" rtl="0" algn="l">
              <a:spcBef>
                <a:spcPts val="0"/>
              </a:spcBef>
              <a:spcAft>
                <a:spcPts val="0"/>
              </a:spcAft>
              <a:buNone/>
            </a:pPr>
            <a:r>
              <a:rPr lang="en" sz="500">
                <a:solidFill>
                  <a:srgbClr val="0000FF"/>
                </a:solidFill>
                <a:latin typeface="Comic Sans MS"/>
                <a:ea typeface="Comic Sans MS"/>
                <a:cs typeface="Comic Sans MS"/>
                <a:sym typeface="Comic Sans MS"/>
              </a:rPr>
              <a:t>veth-green</a:t>
            </a:r>
            <a:endParaRPr sz="500">
              <a:solidFill>
                <a:srgbClr val="0000FF"/>
              </a:solidFill>
              <a:latin typeface="Comic Sans MS"/>
              <a:ea typeface="Comic Sans MS"/>
              <a:cs typeface="Comic Sans MS"/>
              <a:sym typeface="Comic Sans MS"/>
            </a:endParaRPr>
          </a:p>
        </p:txBody>
      </p:sp>
      <p:cxnSp>
        <p:nvCxnSpPr>
          <p:cNvPr id="190" name="Google Shape;190;p20"/>
          <p:cNvCxnSpPr>
            <a:stCxn id="188" idx="0"/>
            <a:endCxn id="186" idx="1"/>
          </p:cNvCxnSpPr>
          <p:nvPr/>
        </p:nvCxnSpPr>
        <p:spPr>
          <a:xfrm rot="-5400000">
            <a:off x="5141850" y="2491886"/>
            <a:ext cx="221100" cy="130200"/>
          </a:xfrm>
          <a:prstGeom prst="bentConnector2">
            <a:avLst/>
          </a:prstGeom>
          <a:noFill/>
          <a:ln cap="flat" cmpd="sng" w="9525">
            <a:solidFill>
              <a:schemeClr val="dk2"/>
            </a:solidFill>
            <a:prstDash val="solid"/>
            <a:round/>
            <a:headEnd len="med" w="med" type="none"/>
            <a:tailEnd len="med" w="med" type="none"/>
          </a:ln>
        </p:spPr>
      </p:cxnSp>
      <p:cxnSp>
        <p:nvCxnSpPr>
          <p:cNvPr id="191" name="Google Shape;191;p20"/>
          <p:cNvCxnSpPr>
            <a:stCxn id="187" idx="3"/>
            <a:endCxn id="189" idx="0"/>
          </p:cNvCxnSpPr>
          <p:nvPr/>
        </p:nvCxnSpPr>
        <p:spPr>
          <a:xfrm>
            <a:off x="6372200" y="2446425"/>
            <a:ext cx="101100" cy="222600"/>
          </a:xfrm>
          <a:prstGeom prst="bentConnector2">
            <a:avLst/>
          </a:prstGeom>
          <a:noFill/>
          <a:ln cap="flat" cmpd="sng" w="9525">
            <a:solidFill>
              <a:schemeClr val="dk2"/>
            </a:solidFill>
            <a:prstDash val="solid"/>
            <a:round/>
            <a:headEnd len="med" w="med" type="none"/>
            <a:tailEnd len="med" w="med" type="none"/>
          </a:ln>
        </p:spPr>
      </p:cxnSp>
      <p:sp>
        <p:nvSpPr>
          <p:cNvPr id="192" name="Google Shape;192;p20"/>
          <p:cNvSpPr txBox="1"/>
          <p:nvPr/>
        </p:nvSpPr>
        <p:spPr>
          <a:xfrm>
            <a:off x="5588950" y="1858950"/>
            <a:ext cx="568200" cy="1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Comic Sans MS"/>
                <a:ea typeface="Comic Sans MS"/>
                <a:cs typeface="Comic Sans MS"/>
                <a:sym typeface="Comic Sans MS"/>
              </a:rPr>
              <a:t>v-net-0</a:t>
            </a:r>
            <a:endParaRPr sz="600">
              <a:latin typeface="Comic Sans MS"/>
              <a:ea typeface="Comic Sans MS"/>
              <a:cs typeface="Comic Sans MS"/>
              <a:sym typeface="Comic Sans MS"/>
            </a:endParaRPr>
          </a:p>
        </p:txBody>
      </p:sp>
      <p:sp>
        <p:nvSpPr>
          <p:cNvPr id="193" name="Google Shape;193;p20"/>
          <p:cNvSpPr/>
          <p:nvPr/>
        </p:nvSpPr>
        <p:spPr>
          <a:xfrm>
            <a:off x="7624150" y="2858200"/>
            <a:ext cx="1174500" cy="85190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txBox="1"/>
          <p:nvPr/>
        </p:nvSpPr>
        <p:spPr>
          <a:xfrm>
            <a:off x="7969075" y="3172900"/>
            <a:ext cx="716400" cy="2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Comic Sans MS"/>
                <a:ea typeface="Comic Sans MS"/>
                <a:cs typeface="Comic Sans MS"/>
                <a:sym typeface="Comic Sans MS"/>
              </a:rPr>
              <a:t>Internet 8.8.8.8</a:t>
            </a:r>
            <a:endParaRPr sz="800">
              <a:latin typeface="Comic Sans MS"/>
              <a:ea typeface="Comic Sans MS"/>
              <a:cs typeface="Comic Sans MS"/>
              <a:sym typeface="Comic Sans MS"/>
            </a:endParaRPr>
          </a:p>
        </p:txBody>
      </p:sp>
      <p:sp>
        <p:nvSpPr>
          <p:cNvPr id="195" name="Google Shape;195;p20"/>
          <p:cNvSpPr txBox="1"/>
          <p:nvPr/>
        </p:nvSpPr>
        <p:spPr>
          <a:xfrm>
            <a:off x="6430700" y="3502850"/>
            <a:ext cx="839100" cy="1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Comic Sans MS"/>
                <a:ea typeface="Comic Sans MS"/>
                <a:cs typeface="Comic Sans MS"/>
                <a:sym typeface="Comic Sans MS"/>
              </a:rPr>
              <a:t>192.168.0.10/24</a:t>
            </a:r>
            <a:endParaRPr sz="600">
              <a:latin typeface="Comic Sans MS"/>
              <a:ea typeface="Comic Sans MS"/>
              <a:cs typeface="Comic Sans MS"/>
              <a:sym typeface="Comic Sans MS"/>
            </a:endParaRPr>
          </a:p>
        </p:txBody>
      </p:sp>
      <p:sp>
        <p:nvSpPr>
          <p:cNvPr id="196" name="Google Shape;196;p20"/>
          <p:cNvSpPr txBox="1"/>
          <p:nvPr/>
        </p:nvSpPr>
        <p:spPr>
          <a:xfrm>
            <a:off x="419625" y="1338050"/>
            <a:ext cx="3828300" cy="308100"/>
          </a:xfrm>
          <a:prstGeom prst="rect">
            <a:avLst/>
          </a:prstGeom>
          <a:solidFill>
            <a:srgbClr val="674EA7"/>
          </a:solidFill>
          <a:ln>
            <a:noFill/>
          </a:ln>
        </p:spPr>
        <p:txBody>
          <a:bodyPr anchorCtr="0" anchor="t" bIns="9125" lIns="91425" spcFirstLastPara="1" rIns="91425" wrap="square" tIns="9125">
            <a:noAutofit/>
          </a:bodyPr>
          <a:lstStyle/>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Assign ip to bridge </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 ip add add 192.168.15.5/24 dev v-net-0</a:t>
            </a:r>
            <a:endParaRPr sz="800">
              <a:solidFill>
                <a:srgbClr val="FFFFFF"/>
              </a:solidFill>
              <a:latin typeface="Comic Sans MS"/>
              <a:ea typeface="Comic Sans MS"/>
              <a:cs typeface="Comic Sans MS"/>
              <a:sym typeface="Comic Sans MS"/>
            </a:endParaRPr>
          </a:p>
        </p:txBody>
      </p:sp>
      <p:sp>
        <p:nvSpPr>
          <p:cNvPr id="197" name="Google Shape;197;p20"/>
          <p:cNvSpPr txBox="1"/>
          <p:nvPr/>
        </p:nvSpPr>
        <p:spPr>
          <a:xfrm>
            <a:off x="419625" y="1735993"/>
            <a:ext cx="3828300" cy="599100"/>
          </a:xfrm>
          <a:prstGeom prst="rect">
            <a:avLst/>
          </a:prstGeom>
          <a:solidFill>
            <a:srgbClr val="674EA7"/>
          </a:solidFill>
          <a:ln>
            <a:noFill/>
          </a:ln>
        </p:spPr>
        <p:txBody>
          <a:bodyPr anchorCtr="0" anchor="t" bIns="9125" lIns="91425" spcFirstLastPara="1" rIns="91425" wrap="square" tIns="9125">
            <a:noAutofit/>
          </a:bodyPr>
          <a:lstStyle/>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Now PING!!!</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 ping 192.168.15.5</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PING 192.168.15.1 (192.168.15.1) 56(84) bytes of data.</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64 bytes from 192.168.15.1: icmp_seq=1 ttl=64 time=0.075 ms</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t/>
            </a:r>
            <a:endParaRPr sz="800">
              <a:solidFill>
                <a:schemeClr val="lt1"/>
              </a:solidFill>
              <a:latin typeface="Comic Sans MS"/>
              <a:ea typeface="Comic Sans MS"/>
              <a:cs typeface="Comic Sans MS"/>
              <a:sym typeface="Comic Sans MS"/>
            </a:endParaRPr>
          </a:p>
          <a:p>
            <a:pPr indent="0" lvl="0" marL="0" rtl="0" algn="l">
              <a:spcBef>
                <a:spcPts val="0"/>
              </a:spcBef>
              <a:spcAft>
                <a:spcPts val="0"/>
              </a:spcAft>
              <a:buNone/>
            </a:pPr>
            <a:r>
              <a:rPr lang="en" sz="800">
                <a:solidFill>
                  <a:schemeClr val="lt1"/>
                </a:solidFill>
                <a:latin typeface="Comic Sans MS"/>
                <a:ea typeface="Comic Sans MS"/>
                <a:cs typeface="Comic Sans MS"/>
                <a:sym typeface="Comic Sans MS"/>
              </a:rPr>
              <a:t>$ ip link set dev v-net-0 up</a:t>
            </a:r>
            <a:endParaRPr sz="800">
              <a:solidFill>
                <a:schemeClr val="lt1"/>
              </a:solidFill>
              <a:latin typeface="Comic Sans MS"/>
              <a:ea typeface="Comic Sans MS"/>
              <a:cs typeface="Comic Sans MS"/>
              <a:sym typeface="Comic Sans MS"/>
            </a:endParaRPr>
          </a:p>
        </p:txBody>
      </p:sp>
      <p:sp>
        <p:nvSpPr>
          <p:cNvPr id="198" name="Google Shape;198;p20"/>
          <p:cNvSpPr txBox="1"/>
          <p:nvPr/>
        </p:nvSpPr>
        <p:spPr>
          <a:xfrm>
            <a:off x="419625" y="2421800"/>
            <a:ext cx="3828300" cy="424200"/>
          </a:xfrm>
          <a:prstGeom prst="rect">
            <a:avLst/>
          </a:prstGeom>
          <a:solidFill>
            <a:srgbClr val="674EA7"/>
          </a:solidFill>
          <a:ln>
            <a:noFill/>
          </a:ln>
        </p:spPr>
        <p:txBody>
          <a:bodyPr anchorCtr="0" anchor="t" bIns="9125" lIns="91425" spcFirstLastPara="1" rIns="91425" wrap="square" tIns="9125">
            <a:noAutofit/>
          </a:bodyPr>
          <a:lstStyle/>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Now PING to internet or the eth0  !!!</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 ip netns exec red ping 8.8.8.8 </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connect: Network is unreachable</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t/>
            </a:r>
            <a:endParaRPr sz="800">
              <a:solidFill>
                <a:schemeClr val="lt1"/>
              </a:solidFill>
              <a:latin typeface="Comic Sans MS"/>
              <a:ea typeface="Comic Sans MS"/>
              <a:cs typeface="Comic Sans MS"/>
              <a:sym typeface="Comic Sans MS"/>
            </a:endParaRPr>
          </a:p>
          <a:p>
            <a:pPr indent="0" lvl="0" marL="0" rtl="0" algn="l">
              <a:spcBef>
                <a:spcPts val="0"/>
              </a:spcBef>
              <a:spcAft>
                <a:spcPts val="0"/>
              </a:spcAft>
              <a:buNone/>
            </a:pPr>
            <a:r>
              <a:rPr lang="en" sz="800">
                <a:solidFill>
                  <a:schemeClr val="lt1"/>
                </a:solidFill>
                <a:latin typeface="Comic Sans MS"/>
                <a:ea typeface="Comic Sans MS"/>
                <a:cs typeface="Comic Sans MS"/>
                <a:sym typeface="Comic Sans MS"/>
              </a:rPr>
              <a:t>$ ip link set dev v-net-0 up</a:t>
            </a:r>
            <a:endParaRPr sz="800">
              <a:solidFill>
                <a:schemeClr val="lt1"/>
              </a:solidFill>
              <a:latin typeface="Comic Sans MS"/>
              <a:ea typeface="Comic Sans MS"/>
              <a:cs typeface="Comic Sans MS"/>
              <a:sym typeface="Comic Sans MS"/>
            </a:endParaRPr>
          </a:p>
        </p:txBody>
      </p:sp>
      <p:sp>
        <p:nvSpPr>
          <p:cNvPr id="199" name="Google Shape;199;p20"/>
          <p:cNvSpPr txBox="1"/>
          <p:nvPr/>
        </p:nvSpPr>
        <p:spPr>
          <a:xfrm>
            <a:off x="419625" y="2913407"/>
            <a:ext cx="3828300" cy="308100"/>
          </a:xfrm>
          <a:prstGeom prst="rect">
            <a:avLst/>
          </a:prstGeom>
          <a:solidFill>
            <a:srgbClr val="674EA7"/>
          </a:solidFill>
          <a:ln>
            <a:noFill/>
          </a:ln>
        </p:spPr>
        <p:txBody>
          <a:bodyPr anchorCtr="0" anchor="t" bIns="9125" lIns="91425" spcFirstLastPara="1" rIns="91425" wrap="square" tIns="9125">
            <a:noAutofit/>
          </a:bodyPr>
          <a:lstStyle/>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We need to add route  …[Different network]</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 ip netns exec red ip route add default via 192.168.15.5</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t/>
            </a:r>
            <a:endParaRPr sz="800">
              <a:solidFill>
                <a:srgbClr val="FFFFFF"/>
              </a:solidFill>
              <a:latin typeface="Comic Sans MS"/>
              <a:ea typeface="Comic Sans MS"/>
              <a:cs typeface="Comic Sans MS"/>
              <a:sym typeface="Comic Sans MS"/>
            </a:endParaRPr>
          </a:p>
        </p:txBody>
      </p:sp>
      <p:sp>
        <p:nvSpPr>
          <p:cNvPr id="200" name="Google Shape;200;p20"/>
          <p:cNvSpPr txBox="1"/>
          <p:nvPr/>
        </p:nvSpPr>
        <p:spPr>
          <a:xfrm>
            <a:off x="419625" y="3328651"/>
            <a:ext cx="4201200" cy="917700"/>
          </a:xfrm>
          <a:prstGeom prst="rect">
            <a:avLst/>
          </a:prstGeom>
          <a:solidFill>
            <a:srgbClr val="674EA7"/>
          </a:solidFill>
          <a:ln>
            <a:noFill/>
          </a:ln>
        </p:spPr>
        <p:txBody>
          <a:bodyPr anchorCtr="0" anchor="t" bIns="9125" lIns="91425" spcFirstLastPara="1" rIns="91425" wrap="square" tIns="9125">
            <a:noAutofit/>
          </a:bodyPr>
          <a:lstStyle/>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Also we need to set NAT and some ip-tables rule</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 iptables -P FORWARD DROP </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 iptables -F FORWARD</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 iptables -t nat -F</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 iptables -t nat -A POSTROUTING -s 192.168.15.5/24 -o wlo1 -j MASQUERADE</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 iptables -A FORWARD -i wlo1 -o v-net-0 -j ACCEPT</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 iptables -A FORWARD -o wlo1 -i v-net-0 -j ACCEPT</a:t>
            </a:r>
            <a:endParaRPr sz="800">
              <a:solidFill>
                <a:schemeClr val="lt1"/>
              </a:solidFill>
              <a:latin typeface="Comic Sans MS"/>
              <a:ea typeface="Comic Sans MS"/>
              <a:cs typeface="Comic Sans MS"/>
              <a:sym typeface="Comic Sans MS"/>
            </a:endParaRPr>
          </a:p>
        </p:txBody>
      </p:sp>
      <p:sp>
        <p:nvSpPr>
          <p:cNvPr id="201" name="Google Shape;201;p20"/>
          <p:cNvSpPr txBox="1"/>
          <p:nvPr/>
        </p:nvSpPr>
        <p:spPr>
          <a:xfrm>
            <a:off x="419625" y="4326800"/>
            <a:ext cx="3828300" cy="525600"/>
          </a:xfrm>
          <a:prstGeom prst="rect">
            <a:avLst/>
          </a:prstGeom>
          <a:solidFill>
            <a:srgbClr val="674EA7"/>
          </a:solidFill>
          <a:ln>
            <a:noFill/>
          </a:ln>
        </p:spPr>
        <p:txBody>
          <a:bodyPr anchorCtr="0" anchor="t" bIns="9125" lIns="91425" spcFirstLastPara="1" rIns="91425" wrap="square" tIns="9125">
            <a:noAutofit/>
          </a:bodyPr>
          <a:lstStyle/>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Now PING to internet or the eth0  !!!</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 ip netns exec red ping 8.8.8.8 </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PING 8.8.8.8 (8.8.8.8) 56(84) bytes of data.</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64 bytes from 8.8.8.8: icmp_seq=1 ttl=55 time=22.1 ms</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t/>
            </a:r>
            <a:endParaRPr sz="800">
              <a:solidFill>
                <a:schemeClr val="lt1"/>
              </a:solidFill>
              <a:latin typeface="Comic Sans MS"/>
              <a:ea typeface="Comic Sans MS"/>
              <a:cs typeface="Comic Sans MS"/>
              <a:sym typeface="Comic Sans MS"/>
            </a:endParaRPr>
          </a:p>
          <a:p>
            <a:pPr indent="0" lvl="0" marL="0" rtl="0" algn="l">
              <a:spcBef>
                <a:spcPts val="0"/>
              </a:spcBef>
              <a:spcAft>
                <a:spcPts val="0"/>
              </a:spcAft>
              <a:buNone/>
            </a:pPr>
            <a:r>
              <a:rPr lang="en" sz="800">
                <a:solidFill>
                  <a:schemeClr val="lt1"/>
                </a:solidFill>
                <a:latin typeface="Comic Sans MS"/>
                <a:ea typeface="Comic Sans MS"/>
                <a:cs typeface="Comic Sans MS"/>
                <a:sym typeface="Comic Sans MS"/>
              </a:rPr>
              <a:t>$ ip link set dev v-net-0 up</a:t>
            </a:r>
            <a:endParaRPr sz="800">
              <a:solidFill>
                <a:schemeClr val="lt1"/>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rgbClr val="E06666"/>
                </a:solidFill>
                <a:latin typeface="Comic Sans MS"/>
                <a:ea typeface="Comic Sans MS"/>
                <a:cs typeface="Comic Sans MS"/>
                <a:sym typeface="Comic Sans MS"/>
              </a:rPr>
              <a:t>K8s Networking</a:t>
            </a:r>
            <a:endParaRPr/>
          </a:p>
        </p:txBody>
      </p:sp>
      <p:sp>
        <p:nvSpPr>
          <p:cNvPr id="207" name="Google Shape;207;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Clr>
                <a:schemeClr val="dk1"/>
              </a:buClr>
              <a:buSzPts val="1100"/>
              <a:buFont typeface="Arial"/>
              <a:buNone/>
            </a:pPr>
            <a:r>
              <a:rPr lang="en" sz="1050">
                <a:solidFill>
                  <a:srgbClr val="222222"/>
                </a:solidFill>
                <a:latin typeface="Comic Sans MS"/>
                <a:ea typeface="Comic Sans MS"/>
                <a:cs typeface="Comic Sans MS"/>
                <a:sym typeface="Comic Sans MS"/>
              </a:rPr>
              <a:t>Kubernetes networking builds on top of the Docker and Netfilter constructs to tie multiple components together into applications. There are five essential things to understand about networking in Kubernetes</a:t>
            </a:r>
            <a:endParaRPr sz="1050">
              <a:solidFill>
                <a:srgbClr val="222222"/>
              </a:solidFill>
              <a:latin typeface="Comic Sans MS"/>
              <a:ea typeface="Comic Sans MS"/>
              <a:cs typeface="Comic Sans MS"/>
              <a:sym typeface="Comic Sans MS"/>
            </a:endParaRPr>
          </a:p>
          <a:p>
            <a:pPr indent="-295275" lvl="0" marL="457200" rtl="0" algn="l">
              <a:spcBef>
                <a:spcPts val="1800"/>
              </a:spcBef>
              <a:spcAft>
                <a:spcPts val="0"/>
              </a:spcAft>
              <a:buClr>
                <a:srgbClr val="222222"/>
              </a:buClr>
              <a:buSzPts val="1050"/>
              <a:buFont typeface="Comic Sans MS"/>
              <a:buChar char="●"/>
            </a:pPr>
            <a:r>
              <a:rPr lang="en" sz="1050">
                <a:solidFill>
                  <a:srgbClr val="222222"/>
                </a:solidFill>
                <a:latin typeface="Comic Sans MS"/>
                <a:ea typeface="Comic Sans MS"/>
                <a:cs typeface="Comic Sans MS"/>
                <a:sym typeface="Comic Sans MS"/>
              </a:rPr>
              <a:t>Communication between containers in the same pod</a:t>
            </a:r>
            <a:endParaRPr sz="1050">
              <a:solidFill>
                <a:srgbClr val="222222"/>
              </a:solidFill>
              <a:latin typeface="Comic Sans MS"/>
              <a:ea typeface="Comic Sans MS"/>
              <a:cs typeface="Comic Sans MS"/>
              <a:sym typeface="Comic Sans MS"/>
            </a:endParaRPr>
          </a:p>
          <a:p>
            <a:pPr indent="-295275" lvl="0" marL="457200" rtl="0" algn="l">
              <a:spcBef>
                <a:spcPts val="0"/>
              </a:spcBef>
              <a:spcAft>
                <a:spcPts val="0"/>
              </a:spcAft>
              <a:buClr>
                <a:srgbClr val="222222"/>
              </a:buClr>
              <a:buSzPts val="1050"/>
              <a:buFont typeface="Comic Sans MS"/>
              <a:buChar char="●"/>
            </a:pPr>
            <a:r>
              <a:rPr lang="en" sz="1050">
                <a:solidFill>
                  <a:srgbClr val="222222"/>
                </a:solidFill>
                <a:latin typeface="Comic Sans MS"/>
                <a:ea typeface="Comic Sans MS"/>
                <a:cs typeface="Comic Sans MS"/>
                <a:sym typeface="Comic Sans MS"/>
              </a:rPr>
              <a:t>Communication between pods on the same node</a:t>
            </a:r>
            <a:endParaRPr sz="1050">
              <a:solidFill>
                <a:srgbClr val="222222"/>
              </a:solidFill>
              <a:latin typeface="Comic Sans MS"/>
              <a:ea typeface="Comic Sans MS"/>
              <a:cs typeface="Comic Sans MS"/>
              <a:sym typeface="Comic Sans MS"/>
            </a:endParaRPr>
          </a:p>
          <a:p>
            <a:pPr indent="-295275" lvl="0" marL="457200" rtl="0" algn="l">
              <a:spcBef>
                <a:spcPts val="0"/>
              </a:spcBef>
              <a:spcAft>
                <a:spcPts val="0"/>
              </a:spcAft>
              <a:buClr>
                <a:srgbClr val="222222"/>
              </a:buClr>
              <a:buSzPts val="1050"/>
              <a:buFont typeface="Comic Sans MS"/>
              <a:buChar char="●"/>
            </a:pPr>
            <a:r>
              <a:rPr lang="en" sz="1050">
                <a:solidFill>
                  <a:srgbClr val="222222"/>
                </a:solidFill>
                <a:latin typeface="Comic Sans MS"/>
                <a:ea typeface="Comic Sans MS"/>
                <a:cs typeface="Comic Sans MS"/>
                <a:sym typeface="Comic Sans MS"/>
              </a:rPr>
              <a:t>Communication between pods on different nodes</a:t>
            </a:r>
            <a:endParaRPr sz="1050">
              <a:solidFill>
                <a:srgbClr val="222222"/>
              </a:solidFill>
              <a:latin typeface="Comic Sans MS"/>
              <a:ea typeface="Comic Sans MS"/>
              <a:cs typeface="Comic Sans MS"/>
              <a:sym typeface="Comic Sans MS"/>
            </a:endParaRPr>
          </a:p>
          <a:p>
            <a:pPr indent="-295275" lvl="0" marL="457200" rtl="0" algn="l">
              <a:spcBef>
                <a:spcPts val="0"/>
              </a:spcBef>
              <a:spcAft>
                <a:spcPts val="0"/>
              </a:spcAft>
              <a:buClr>
                <a:srgbClr val="222222"/>
              </a:buClr>
              <a:buSzPts val="1050"/>
              <a:buFont typeface="Comic Sans MS"/>
              <a:buChar char="●"/>
            </a:pPr>
            <a:r>
              <a:rPr lang="en" sz="1050">
                <a:solidFill>
                  <a:srgbClr val="222222"/>
                </a:solidFill>
                <a:latin typeface="Comic Sans MS"/>
                <a:ea typeface="Comic Sans MS"/>
                <a:cs typeface="Comic Sans MS"/>
                <a:sym typeface="Comic Sans MS"/>
              </a:rPr>
              <a:t>Communication between pods and services</a:t>
            </a:r>
            <a:endParaRPr sz="1050">
              <a:solidFill>
                <a:srgbClr val="222222"/>
              </a:solidFill>
              <a:latin typeface="Comic Sans MS"/>
              <a:ea typeface="Comic Sans MS"/>
              <a:cs typeface="Comic Sans MS"/>
              <a:sym typeface="Comic Sans MS"/>
            </a:endParaRPr>
          </a:p>
          <a:p>
            <a:pPr indent="-295275" lvl="0" marL="457200" rtl="0" algn="l">
              <a:spcBef>
                <a:spcPts val="0"/>
              </a:spcBef>
              <a:spcAft>
                <a:spcPts val="0"/>
              </a:spcAft>
              <a:buClr>
                <a:srgbClr val="222222"/>
              </a:buClr>
              <a:buSzPts val="1050"/>
              <a:buFont typeface="Comic Sans MS"/>
              <a:buChar char="●"/>
            </a:pPr>
            <a:r>
              <a:rPr lang="en" sz="1050">
                <a:solidFill>
                  <a:srgbClr val="222222"/>
                </a:solidFill>
                <a:latin typeface="Comic Sans MS"/>
                <a:ea typeface="Comic Sans MS"/>
                <a:cs typeface="Comic Sans MS"/>
                <a:sym typeface="Comic Sans MS"/>
              </a:rPr>
              <a:t>How does DNS work? How do we discover IP addresses?</a:t>
            </a:r>
            <a:endParaRPr>
              <a:latin typeface="Comic Sans MS"/>
              <a:ea typeface="Comic Sans MS"/>
              <a:cs typeface="Comic Sans MS"/>
              <a:sym typeface="Comic Sans MS"/>
            </a:endParaRPr>
          </a:p>
        </p:txBody>
      </p:sp>
      <p:pic>
        <p:nvPicPr>
          <p:cNvPr id="208" name="Google Shape;208;p21"/>
          <p:cNvPicPr preferRelativeResize="0"/>
          <p:nvPr/>
        </p:nvPicPr>
        <p:blipFill>
          <a:blip r:embed="rId3">
            <a:alphaModFix/>
          </a:blip>
          <a:stretch>
            <a:fillRect/>
          </a:stretch>
        </p:blipFill>
        <p:spPr>
          <a:xfrm>
            <a:off x="2581600" y="2962175"/>
            <a:ext cx="3272950" cy="18882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E06666"/>
                </a:solidFill>
                <a:latin typeface="Comic Sans MS"/>
                <a:ea typeface="Comic Sans MS"/>
                <a:cs typeface="Comic Sans MS"/>
                <a:sym typeface="Comic Sans MS"/>
              </a:rPr>
              <a:t>Pods</a:t>
            </a:r>
            <a:endParaRPr/>
          </a:p>
        </p:txBody>
      </p:sp>
      <p:sp>
        <p:nvSpPr>
          <p:cNvPr id="214" name="Google Shape;214;p22"/>
          <p:cNvSpPr txBox="1"/>
          <p:nvPr>
            <p:ph idx="1" type="body"/>
          </p:nvPr>
        </p:nvSpPr>
        <p:spPr>
          <a:xfrm>
            <a:off x="311700" y="1152475"/>
            <a:ext cx="8520600" cy="208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mic Sans MS"/>
                <a:ea typeface="Comic Sans MS"/>
                <a:cs typeface="Comic Sans MS"/>
                <a:sym typeface="Comic Sans MS"/>
              </a:rPr>
              <a:t>The smallest unit of deployment in a Kubernetes cluster is the Pod, and all of the constructs related to scheduling and orchestration assist in the deployment and management of Pods.</a:t>
            </a:r>
            <a:endParaRPr sz="1200">
              <a:latin typeface="Comic Sans MS"/>
              <a:ea typeface="Comic Sans MS"/>
              <a:cs typeface="Comic Sans MS"/>
              <a:sym typeface="Comic Sans MS"/>
            </a:endParaRPr>
          </a:p>
          <a:p>
            <a:pPr indent="-304800" lvl="0" marL="457200" rtl="0" algn="l">
              <a:spcBef>
                <a:spcPts val="1600"/>
              </a:spcBef>
              <a:spcAft>
                <a:spcPts val="0"/>
              </a:spcAft>
              <a:buSzPts val="1200"/>
              <a:buFont typeface="Comic Sans MS"/>
              <a:buChar char="❏"/>
            </a:pPr>
            <a:r>
              <a:rPr lang="en" sz="1200">
                <a:latin typeface="Comic Sans MS"/>
                <a:ea typeface="Comic Sans MS"/>
                <a:cs typeface="Comic Sans MS"/>
                <a:sym typeface="Comic Sans MS"/>
              </a:rPr>
              <a:t> A Pod encapsulates one or more containers. </a:t>
            </a:r>
            <a:endParaRPr sz="1200">
              <a:latin typeface="Comic Sans MS"/>
              <a:ea typeface="Comic Sans MS"/>
              <a:cs typeface="Comic Sans MS"/>
              <a:sym typeface="Comic Sans MS"/>
            </a:endParaRPr>
          </a:p>
          <a:p>
            <a:pPr indent="-304800" lvl="0" marL="457200" rtl="0" algn="l">
              <a:spcBef>
                <a:spcPts val="0"/>
              </a:spcBef>
              <a:spcAft>
                <a:spcPts val="0"/>
              </a:spcAft>
              <a:buSzPts val="1200"/>
              <a:buFont typeface="Comic Sans MS"/>
              <a:buChar char="❏"/>
            </a:pPr>
            <a:r>
              <a:rPr lang="en" sz="1200">
                <a:latin typeface="Comic Sans MS"/>
                <a:ea typeface="Comic Sans MS"/>
                <a:cs typeface="Comic Sans MS"/>
                <a:sym typeface="Comic Sans MS"/>
              </a:rPr>
              <a:t>Containers in the same Pod always run on the same host. They share resources such as the network namespace and storage. </a:t>
            </a:r>
            <a:endParaRPr sz="1200">
              <a:latin typeface="Comic Sans MS"/>
              <a:ea typeface="Comic Sans MS"/>
              <a:cs typeface="Comic Sans MS"/>
              <a:sym typeface="Comic Sans MS"/>
            </a:endParaRPr>
          </a:p>
          <a:p>
            <a:pPr indent="-304800" lvl="0" marL="457200" rtl="0" algn="l">
              <a:spcBef>
                <a:spcPts val="0"/>
              </a:spcBef>
              <a:spcAft>
                <a:spcPts val="0"/>
              </a:spcAft>
              <a:buSzPts val="1200"/>
              <a:buFont typeface="Comic Sans MS"/>
              <a:buChar char="❏"/>
            </a:pPr>
            <a:r>
              <a:rPr lang="en" sz="1200">
                <a:latin typeface="Comic Sans MS"/>
                <a:ea typeface="Comic Sans MS"/>
                <a:cs typeface="Comic Sans MS"/>
                <a:sym typeface="Comic Sans MS"/>
              </a:rPr>
              <a:t>Each Pod has a routable IP address assigned to it, not to the containers running within it. Having a shared network space for all containers means that the containers inside can communicate with one another over the localhost address.</a:t>
            </a:r>
            <a:endParaRPr sz="1200">
              <a:latin typeface="Comic Sans MS"/>
              <a:ea typeface="Comic Sans MS"/>
              <a:cs typeface="Comic Sans MS"/>
              <a:sym typeface="Comic Sans MS"/>
            </a:endParaRPr>
          </a:p>
          <a:p>
            <a:pPr indent="0" lvl="0" marL="0" rtl="0" algn="l">
              <a:spcBef>
                <a:spcPts val="1600"/>
              </a:spcBef>
              <a:spcAft>
                <a:spcPts val="1600"/>
              </a:spcAft>
              <a:buNone/>
            </a:pPr>
            <a:r>
              <a:t/>
            </a:r>
            <a:endParaRPr sz="1200">
              <a:latin typeface="Comic Sans MS"/>
              <a:ea typeface="Comic Sans MS"/>
              <a:cs typeface="Comic Sans MS"/>
              <a:sym typeface="Comic Sans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rgbClr val="E06666"/>
                </a:solidFill>
                <a:latin typeface="Comic Sans MS"/>
                <a:ea typeface="Comic Sans MS"/>
                <a:cs typeface="Comic Sans MS"/>
                <a:sym typeface="Comic Sans MS"/>
              </a:rPr>
              <a:t>Containers in the same pod</a:t>
            </a:r>
            <a:endParaRPr/>
          </a:p>
          <a:p>
            <a:pPr indent="0" lvl="0" marL="0" rtl="0" algn="l">
              <a:spcBef>
                <a:spcPts val="0"/>
              </a:spcBef>
              <a:spcAft>
                <a:spcPts val="0"/>
              </a:spcAft>
              <a:buNone/>
            </a:pPr>
            <a:r>
              <a:t/>
            </a:r>
            <a:endParaRPr/>
          </a:p>
        </p:txBody>
      </p:sp>
      <p:sp>
        <p:nvSpPr>
          <p:cNvPr id="220" name="Google Shape;220;p23"/>
          <p:cNvSpPr txBox="1"/>
          <p:nvPr>
            <p:ph idx="1" type="body"/>
          </p:nvPr>
        </p:nvSpPr>
        <p:spPr>
          <a:xfrm>
            <a:off x="311700" y="1152475"/>
            <a:ext cx="5309400" cy="23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highlight>
                  <a:srgbClr val="FFFFFF"/>
                </a:highlight>
                <a:latin typeface="Comic Sans MS"/>
                <a:ea typeface="Comic Sans MS"/>
                <a:cs typeface="Comic Sans MS"/>
                <a:sym typeface="Comic Sans MS"/>
              </a:rPr>
              <a:t>Containers in a pod share namespaces among them.</a:t>
            </a:r>
            <a:endParaRPr sz="1000">
              <a:solidFill>
                <a:srgbClr val="222222"/>
              </a:solidFill>
              <a:latin typeface="Comic Sans MS"/>
              <a:ea typeface="Comic Sans MS"/>
              <a:cs typeface="Comic Sans MS"/>
              <a:sym typeface="Comic Sans MS"/>
            </a:endParaRPr>
          </a:p>
          <a:p>
            <a:pPr indent="0" lvl="0" marL="0" rtl="0" algn="l">
              <a:spcBef>
                <a:spcPts val="1600"/>
              </a:spcBef>
              <a:spcAft>
                <a:spcPts val="0"/>
              </a:spcAft>
              <a:buNone/>
            </a:pPr>
            <a:r>
              <a:rPr lang="en" sz="1000">
                <a:solidFill>
                  <a:srgbClr val="222222"/>
                </a:solidFill>
                <a:latin typeface="Comic Sans MS"/>
                <a:ea typeface="Comic Sans MS"/>
                <a:cs typeface="Comic Sans MS"/>
                <a:sym typeface="Comic Sans MS"/>
              </a:rPr>
              <a:t>There’s a secret container that runs on every pod in Kubernetes. This container’s #1 job is to keep the namespace open in case all the other containers on the pod die. It’s called the </a:t>
            </a:r>
            <a:r>
              <a:rPr lang="en" sz="1000">
                <a:solidFill>
                  <a:srgbClr val="FFFFFF"/>
                </a:solidFill>
                <a:highlight>
                  <a:srgbClr val="CC0000"/>
                </a:highlight>
                <a:latin typeface="Comic Sans MS"/>
                <a:ea typeface="Comic Sans MS"/>
                <a:cs typeface="Comic Sans MS"/>
                <a:sym typeface="Comic Sans MS"/>
              </a:rPr>
              <a:t>pause</a:t>
            </a:r>
            <a:r>
              <a:rPr lang="en" sz="1000">
                <a:solidFill>
                  <a:srgbClr val="222222"/>
                </a:solidFill>
                <a:latin typeface="Comic Sans MS"/>
                <a:ea typeface="Comic Sans MS"/>
                <a:cs typeface="Comic Sans MS"/>
                <a:sym typeface="Comic Sans MS"/>
              </a:rPr>
              <a:t> container. Its nothing but network namespace.</a:t>
            </a:r>
            <a:endParaRPr sz="1000">
              <a:solidFill>
                <a:srgbClr val="222222"/>
              </a:solidFill>
              <a:latin typeface="Comic Sans MS"/>
              <a:ea typeface="Comic Sans MS"/>
              <a:cs typeface="Comic Sans MS"/>
              <a:sym typeface="Comic Sans MS"/>
            </a:endParaRPr>
          </a:p>
          <a:p>
            <a:pPr indent="0" lvl="0" marL="0" rtl="0" algn="l">
              <a:spcBef>
                <a:spcPts val="1600"/>
              </a:spcBef>
              <a:spcAft>
                <a:spcPts val="0"/>
              </a:spcAft>
              <a:buNone/>
            </a:pPr>
            <a:r>
              <a:rPr lang="en" sz="1000">
                <a:solidFill>
                  <a:srgbClr val="001021"/>
                </a:solidFill>
                <a:highlight>
                  <a:srgbClr val="FFFFFF"/>
                </a:highlight>
                <a:latin typeface="Comic Sans MS"/>
                <a:ea typeface="Comic Sans MS"/>
                <a:cs typeface="Comic Sans MS"/>
                <a:sym typeface="Comic Sans MS"/>
              </a:rPr>
              <a:t>Containers in a Pod run on a “logical host”; they use the same network namespace (the same IP address and port space, from pause container), and the same IPC namespace. They can also use shared volumes. These properties make it possible for these containers to efficiently communicate, ensuring data locality. Also, Pods enable you to manage several tightly coupled application containers as a single unit.</a:t>
            </a:r>
            <a:endParaRPr sz="1000">
              <a:solidFill>
                <a:srgbClr val="222222"/>
              </a:solidFill>
              <a:latin typeface="Comic Sans MS"/>
              <a:ea typeface="Comic Sans MS"/>
              <a:cs typeface="Comic Sans MS"/>
              <a:sym typeface="Comic Sans MS"/>
            </a:endParaRPr>
          </a:p>
          <a:p>
            <a:pPr indent="0" lvl="0" marL="0" rtl="0" algn="l">
              <a:spcBef>
                <a:spcPts val="1600"/>
              </a:spcBef>
              <a:spcAft>
                <a:spcPts val="1600"/>
              </a:spcAft>
              <a:buNone/>
            </a:pPr>
            <a:r>
              <a:t/>
            </a:r>
            <a:endParaRPr sz="1000">
              <a:solidFill>
                <a:srgbClr val="222222"/>
              </a:solidFill>
              <a:latin typeface="Comic Sans MS"/>
              <a:ea typeface="Comic Sans MS"/>
              <a:cs typeface="Comic Sans MS"/>
              <a:sym typeface="Comic Sans MS"/>
            </a:endParaRPr>
          </a:p>
        </p:txBody>
      </p:sp>
      <p:pic>
        <p:nvPicPr>
          <p:cNvPr id="221" name="Google Shape;221;p23"/>
          <p:cNvPicPr preferRelativeResize="0"/>
          <p:nvPr/>
        </p:nvPicPr>
        <p:blipFill>
          <a:blip r:embed="rId3">
            <a:alphaModFix/>
          </a:blip>
          <a:stretch>
            <a:fillRect/>
          </a:stretch>
        </p:blipFill>
        <p:spPr>
          <a:xfrm>
            <a:off x="5832974" y="1191525"/>
            <a:ext cx="3215074" cy="2009425"/>
          </a:xfrm>
          <a:prstGeom prst="rect">
            <a:avLst/>
          </a:prstGeom>
          <a:noFill/>
          <a:ln>
            <a:noFill/>
          </a:ln>
        </p:spPr>
      </p:pic>
      <p:sp>
        <p:nvSpPr>
          <p:cNvPr id="222" name="Google Shape;222;p23"/>
          <p:cNvSpPr txBox="1"/>
          <p:nvPr/>
        </p:nvSpPr>
        <p:spPr>
          <a:xfrm>
            <a:off x="96000" y="3891500"/>
            <a:ext cx="8577900" cy="1083300"/>
          </a:xfrm>
          <a:prstGeom prst="rect">
            <a:avLst/>
          </a:prstGeom>
          <a:solidFill>
            <a:srgbClr val="DD7E6B"/>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800">
                <a:solidFill>
                  <a:srgbClr val="001021"/>
                </a:solidFill>
                <a:latin typeface="Comic Sans MS"/>
                <a:ea typeface="Comic Sans MS"/>
                <a:cs typeface="Comic Sans MS"/>
                <a:sym typeface="Comic Sans MS"/>
              </a:rPr>
              <a:t>Why does Kubernetes use a Pod as the smallest deployable unit, and not a single container?</a:t>
            </a:r>
            <a:endParaRPr b="1" sz="800">
              <a:solidFill>
                <a:srgbClr val="001021"/>
              </a:solidFill>
              <a:latin typeface="Comic Sans MS"/>
              <a:ea typeface="Comic Sans MS"/>
              <a:cs typeface="Comic Sans MS"/>
              <a:sym typeface="Comic Sans MS"/>
            </a:endParaRPr>
          </a:p>
          <a:p>
            <a:pPr indent="0" lvl="0" marL="0" rtl="0" algn="l">
              <a:lnSpc>
                <a:spcPct val="100000"/>
              </a:lnSpc>
              <a:spcBef>
                <a:spcPts val="0"/>
              </a:spcBef>
              <a:spcAft>
                <a:spcPts val="0"/>
              </a:spcAft>
              <a:buNone/>
            </a:pPr>
            <a:r>
              <a:rPr lang="en" sz="800">
                <a:solidFill>
                  <a:srgbClr val="001021"/>
                </a:solidFill>
                <a:latin typeface="Comic Sans MS"/>
                <a:ea typeface="Comic Sans MS"/>
                <a:cs typeface="Comic Sans MS"/>
                <a:sym typeface="Comic Sans MS"/>
              </a:rPr>
              <a:t>While it would seem simpler to just deploy a single container directly, there are good reasons to add a layer of abstraction represented by the Pod. A container is an existing entity, which refers to a specific thing. That specific thing might be a Docker container, but it might also be a rkt container, or a VM managed by Virtlet. Each of these has different requirements.</a:t>
            </a:r>
            <a:endParaRPr sz="800">
              <a:solidFill>
                <a:srgbClr val="001021"/>
              </a:solidFill>
              <a:latin typeface="Comic Sans MS"/>
              <a:ea typeface="Comic Sans MS"/>
              <a:cs typeface="Comic Sans MS"/>
              <a:sym typeface="Comic Sans MS"/>
            </a:endParaRPr>
          </a:p>
          <a:p>
            <a:pPr indent="0" lvl="0" marL="0" rtl="0" algn="l">
              <a:lnSpc>
                <a:spcPct val="100000"/>
              </a:lnSpc>
              <a:spcBef>
                <a:spcPts val="0"/>
              </a:spcBef>
              <a:spcAft>
                <a:spcPts val="0"/>
              </a:spcAft>
              <a:buNone/>
            </a:pPr>
            <a:r>
              <a:rPr lang="en" sz="800">
                <a:solidFill>
                  <a:srgbClr val="001021"/>
                </a:solidFill>
                <a:latin typeface="Comic Sans MS"/>
                <a:ea typeface="Comic Sans MS"/>
                <a:cs typeface="Comic Sans MS"/>
                <a:sym typeface="Comic Sans MS"/>
              </a:rPr>
              <a:t>What’s more, to manage a container, Kubernetes needs additional information, such as a restart policy, which defines what to do with a container when it terminates, or a liveness probe, which defines an action to detect if a process in a container is still alive from the application’s perspective, such as a web server responding to HTTP requests.</a:t>
            </a:r>
            <a:endParaRPr sz="800">
              <a:solidFill>
                <a:srgbClr val="001021"/>
              </a:solidFill>
              <a:latin typeface="Comic Sans MS"/>
              <a:ea typeface="Comic Sans MS"/>
              <a:cs typeface="Comic Sans MS"/>
              <a:sym typeface="Comic Sans MS"/>
            </a:endParaRPr>
          </a:p>
          <a:p>
            <a:pPr indent="0" lvl="0" marL="0" rtl="0" algn="l">
              <a:lnSpc>
                <a:spcPct val="100000"/>
              </a:lnSpc>
              <a:spcBef>
                <a:spcPts val="0"/>
              </a:spcBef>
              <a:spcAft>
                <a:spcPts val="0"/>
              </a:spcAft>
              <a:buNone/>
            </a:pPr>
            <a:r>
              <a:rPr lang="en" sz="800">
                <a:solidFill>
                  <a:srgbClr val="001021"/>
                </a:solidFill>
                <a:latin typeface="Comic Sans MS"/>
                <a:ea typeface="Comic Sans MS"/>
                <a:cs typeface="Comic Sans MS"/>
                <a:sym typeface="Comic Sans MS"/>
              </a:rPr>
              <a:t>Instead of overloading the existing “thing” with additional properties, Kubernetes architects have decided to use a new entity, the Pod, that logically contains (wraps) one or more containers that should be managed as a single entity.</a:t>
            </a:r>
            <a:endParaRPr sz="800">
              <a:solidFill>
                <a:srgbClr val="001021"/>
              </a:solidFill>
              <a:latin typeface="Comic Sans MS"/>
              <a:ea typeface="Comic Sans MS"/>
              <a:cs typeface="Comic Sans MS"/>
              <a:sym typeface="Comic Sans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100"/>
              </a:spcBef>
              <a:spcAft>
                <a:spcPts val="1100"/>
              </a:spcAft>
              <a:buNone/>
            </a:pPr>
            <a:r>
              <a:rPr lang="en" sz="3000">
                <a:solidFill>
                  <a:srgbClr val="E06666"/>
                </a:solidFill>
                <a:latin typeface="Comic Sans MS"/>
                <a:ea typeface="Comic Sans MS"/>
                <a:cs typeface="Comic Sans MS"/>
                <a:sym typeface="Comic Sans MS"/>
              </a:rPr>
              <a:t>Pods on the same node</a:t>
            </a:r>
            <a:endParaRPr/>
          </a:p>
        </p:txBody>
      </p:sp>
      <p:sp>
        <p:nvSpPr>
          <p:cNvPr id="228" name="Google Shape;228;p24"/>
          <p:cNvSpPr txBox="1"/>
          <p:nvPr>
            <p:ph idx="1" type="body"/>
          </p:nvPr>
        </p:nvSpPr>
        <p:spPr>
          <a:xfrm>
            <a:off x="311700" y="1152475"/>
            <a:ext cx="4599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050">
                <a:solidFill>
                  <a:srgbClr val="222222"/>
                </a:solidFill>
                <a:latin typeface="Raleway"/>
                <a:ea typeface="Raleway"/>
                <a:cs typeface="Raleway"/>
                <a:sym typeface="Raleway"/>
              </a:rPr>
              <a:t>Each pod has its own IP address.</a:t>
            </a:r>
            <a:endParaRPr b="1" sz="1050">
              <a:solidFill>
                <a:srgbClr val="222222"/>
              </a:solidFill>
              <a:latin typeface="Raleway"/>
              <a:ea typeface="Raleway"/>
              <a:cs typeface="Raleway"/>
              <a:sym typeface="Raleway"/>
            </a:endParaRPr>
          </a:p>
          <a:p>
            <a:pPr indent="0" lvl="0" marL="0" rtl="0" algn="l">
              <a:lnSpc>
                <a:spcPct val="100000"/>
              </a:lnSpc>
              <a:spcBef>
                <a:spcPts val="1000"/>
              </a:spcBef>
              <a:spcAft>
                <a:spcPts val="0"/>
              </a:spcAft>
              <a:buNone/>
            </a:pPr>
            <a:r>
              <a:rPr lang="en" sz="1050">
                <a:solidFill>
                  <a:srgbClr val="222222"/>
                </a:solidFill>
                <a:latin typeface="Raleway"/>
                <a:ea typeface="Raleway"/>
                <a:cs typeface="Raleway"/>
                <a:sym typeface="Raleway"/>
              </a:rPr>
              <a:t>And each pod thinks it has a totally normal ethernet device called </a:t>
            </a:r>
            <a:r>
              <a:rPr lang="en" sz="1000">
                <a:solidFill>
                  <a:srgbClr val="222222"/>
                </a:solidFill>
                <a:highlight>
                  <a:srgbClr val="F1F1F1"/>
                </a:highlight>
                <a:latin typeface="Raleway"/>
                <a:ea typeface="Raleway"/>
                <a:cs typeface="Raleway"/>
                <a:sym typeface="Raleway"/>
              </a:rPr>
              <a:t>eth0</a:t>
            </a:r>
            <a:r>
              <a:rPr lang="en" sz="1050">
                <a:solidFill>
                  <a:srgbClr val="222222"/>
                </a:solidFill>
                <a:latin typeface="Raleway"/>
                <a:ea typeface="Raleway"/>
                <a:cs typeface="Raleway"/>
                <a:sym typeface="Raleway"/>
              </a:rPr>
              <a:t> to make network requests through. But Kubernetes is faking it – it’s just a virtual ethernet connection.</a:t>
            </a:r>
            <a:endParaRPr sz="1050">
              <a:solidFill>
                <a:srgbClr val="222222"/>
              </a:solidFill>
              <a:latin typeface="Raleway"/>
              <a:ea typeface="Raleway"/>
              <a:cs typeface="Raleway"/>
              <a:sym typeface="Raleway"/>
            </a:endParaRPr>
          </a:p>
          <a:p>
            <a:pPr indent="0" lvl="0" marL="0" rtl="0" algn="l">
              <a:lnSpc>
                <a:spcPct val="100000"/>
              </a:lnSpc>
              <a:spcBef>
                <a:spcPts val="1000"/>
              </a:spcBef>
              <a:spcAft>
                <a:spcPts val="0"/>
              </a:spcAft>
              <a:buNone/>
            </a:pPr>
            <a:r>
              <a:rPr lang="en" sz="1050">
                <a:solidFill>
                  <a:srgbClr val="222222"/>
                </a:solidFill>
                <a:latin typeface="Raleway"/>
                <a:ea typeface="Raleway"/>
                <a:cs typeface="Raleway"/>
                <a:sym typeface="Raleway"/>
              </a:rPr>
              <a:t>Each pod’s </a:t>
            </a:r>
            <a:r>
              <a:rPr lang="en" sz="1000">
                <a:solidFill>
                  <a:srgbClr val="222222"/>
                </a:solidFill>
                <a:highlight>
                  <a:srgbClr val="F1F1F1"/>
                </a:highlight>
                <a:latin typeface="Raleway"/>
                <a:ea typeface="Raleway"/>
                <a:cs typeface="Raleway"/>
                <a:sym typeface="Raleway"/>
              </a:rPr>
              <a:t>eth0</a:t>
            </a:r>
            <a:r>
              <a:rPr lang="en" sz="1050">
                <a:solidFill>
                  <a:srgbClr val="222222"/>
                </a:solidFill>
                <a:latin typeface="Raleway"/>
                <a:ea typeface="Raleway"/>
                <a:cs typeface="Raleway"/>
                <a:sym typeface="Raleway"/>
              </a:rPr>
              <a:t> device is actually connected to a virtual ethernet device in the node.</a:t>
            </a:r>
            <a:endParaRPr sz="1050">
              <a:solidFill>
                <a:srgbClr val="222222"/>
              </a:solidFill>
              <a:latin typeface="Raleway"/>
              <a:ea typeface="Raleway"/>
              <a:cs typeface="Raleway"/>
              <a:sym typeface="Raleway"/>
            </a:endParaRPr>
          </a:p>
          <a:p>
            <a:pPr indent="0" lvl="0" marL="0" rtl="0" algn="l">
              <a:lnSpc>
                <a:spcPct val="100000"/>
              </a:lnSpc>
              <a:spcBef>
                <a:spcPts val="1000"/>
              </a:spcBef>
              <a:spcAft>
                <a:spcPts val="0"/>
              </a:spcAft>
              <a:buNone/>
            </a:pPr>
            <a:r>
              <a:rPr lang="en" sz="1050">
                <a:solidFill>
                  <a:srgbClr val="222222"/>
                </a:solidFill>
                <a:latin typeface="Raleway"/>
                <a:ea typeface="Raleway"/>
                <a:cs typeface="Raleway"/>
                <a:sym typeface="Raleway"/>
              </a:rPr>
              <a:t>A virtual ethernet device is a tunnel that connects the pod’s network with the node. This connection has two sides – on the pod’s side, it’s named </a:t>
            </a:r>
            <a:r>
              <a:rPr lang="en" sz="1000">
                <a:solidFill>
                  <a:srgbClr val="222222"/>
                </a:solidFill>
                <a:highlight>
                  <a:srgbClr val="F1F1F1"/>
                </a:highlight>
              </a:rPr>
              <a:t>eth0</a:t>
            </a:r>
            <a:r>
              <a:rPr lang="en" sz="1050">
                <a:solidFill>
                  <a:srgbClr val="222222"/>
                </a:solidFill>
                <a:latin typeface="Raleway"/>
                <a:ea typeface="Raleway"/>
                <a:cs typeface="Raleway"/>
                <a:sym typeface="Raleway"/>
              </a:rPr>
              <a:t>, and on the node’s side, it’s named </a:t>
            </a:r>
            <a:r>
              <a:rPr lang="en" sz="1000">
                <a:solidFill>
                  <a:srgbClr val="222222"/>
                </a:solidFill>
                <a:highlight>
                  <a:srgbClr val="F1F1F1"/>
                </a:highlight>
              </a:rPr>
              <a:t>vethX</a:t>
            </a:r>
            <a:r>
              <a:rPr lang="en" sz="1050">
                <a:solidFill>
                  <a:srgbClr val="222222"/>
                </a:solidFill>
                <a:latin typeface="Raleway"/>
                <a:ea typeface="Raleway"/>
                <a:cs typeface="Raleway"/>
                <a:sym typeface="Raleway"/>
              </a:rPr>
              <a:t>.</a:t>
            </a:r>
            <a:endParaRPr sz="1050">
              <a:solidFill>
                <a:srgbClr val="222222"/>
              </a:solidFill>
              <a:latin typeface="Raleway"/>
              <a:ea typeface="Raleway"/>
              <a:cs typeface="Raleway"/>
              <a:sym typeface="Raleway"/>
            </a:endParaRPr>
          </a:p>
          <a:p>
            <a:pPr indent="0" lvl="0" marL="0" rtl="0" algn="l">
              <a:lnSpc>
                <a:spcPct val="100000"/>
              </a:lnSpc>
              <a:spcBef>
                <a:spcPts val="1000"/>
              </a:spcBef>
              <a:spcAft>
                <a:spcPts val="0"/>
              </a:spcAft>
              <a:buNone/>
            </a:pPr>
            <a:r>
              <a:rPr lang="en" sz="1050">
                <a:solidFill>
                  <a:srgbClr val="222222"/>
                </a:solidFill>
                <a:latin typeface="Raleway"/>
                <a:ea typeface="Raleway"/>
                <a:cs typeface="Raleway"/>
                <a:sym typeface="Raleway"/>
              </a:rPr>
              <a:t>When a pod makes a request to the IP address of another node, it makes that request through its own </a:t>
            </a:r>
            <a:r>
              <a:rPr lang="en" sz="1000">
                <a:solidFill>
                  <a:srgbClr val="222222"/>
                </a:solidFill>
                <a:highlight>
                  <a:srgbClr val="F1F1F1"/>
                </a:highlight>
                <a:latin typeface="Raleway"/>
                <a:ea typeface="Raleway"/>
                <a:cs typeface="Raleway"/>
                <a:sym typeface="Raleway"/>
              </a:rPr>
              <a:t>eth0</a:t>
            </a:r>
            <a:r>
              <a:rPr lang="en" sz="1050">
                <a:solidFill>
                  <a:srgbClr val="222222"/>
                </a:solidFill>
                <a:latin typeface="Raleway"/>
                <a:ea typeface="Raleway"/>
                <a:cs typeface="Raleway"/>
                <a:sym typeface="Raleway"/>
              </a:rPr>
              <a:t> interface. This tunnels to the node’s respective virtual </a:t>
            </a:r>
            <a:r>
              <a:rPr lang="en" sz="1000">
                <a:solidFill>
                  <a:srgbClr val="222222"/>
                </a:solidFill>
                <a:highlight>
                  <a:srgbClr val="F1F1F1"/>
                </a:highlight>
                <a:latin typeface="Raleway"/>
                <a:ea typeface="Raleway"/>
                <a:cs typeface="Raleway"/>
                <a:sym typeface="Raleway"/>
              </a:rPr>
              <a:t>vethX</a:t>
            </a:r>
            <a:r>
              <a:rPr lang="en" sz="1050">
                <a:solidFill>
                  <a:srgbClr val="222222"/>
                </a:solidFill>
                <a:latin typeface="Raleway"/>
                <a:ea typeface="Raleway"/>
                <a:cs typeface="Raleway"/>
                <a:sym typeface="Raleway"/>
              </a:rPr>
              <a:t> interface.</a:t>
            </a:r>
            <a:endParaRPr sz="1050">
              <a:solidFill>
                <a:srgbClr val="222222"/>
              </a:solidFill>
              <a:latin typeface="Raleway"/>
              <a:ea typeface="Raleway"/>
              <a:cs typeface="Raleway"/>
              <a:sym typeface="Raleway"/>
            </a:endParaRPr>
          </a:p>
          <a:p>
            <a:pPr indent="0" lvl="0" marL="0" rtl="0" algn="l">
              <a:lnSpc>
                <a:spcPct val="100000"/>
              </a:lnSpc>
              <a:spcBef>
                <a:spcPts val="1000"/>
              </a:spcBef>
              <a:spcAft>
                <a:spcPts val="0"/>
              </a:spcAft>
              <a:buNone/>
            </a:pPr>
            <a:r>
              <a:rPr lang="en" sz="1050">
                <a:solidFill>
                  <a:srgbClr val="222222"/>
                </a:solidFill>
                <a:latin typeface="Raleway"/>
                <a:ea typeface="Raleway"/>
                <a:cs typeface="Raleway"/>
                <a:sym typeface="Raleway"/>
              </a:rPr>
              <a:t>But then how does the request get to the other pod?</a:t>
            </a:r>
            <a:endParaRPr sz="1050">
              <a:solidFill>
                <a:srgbClr val="222222"/>
              </a:solidFill>
              <a:latin typeface="Raleway"/>
              <a:ea typeface="Raleway"/>
              <a:cs typeface="Raleway"/>
              <a:sym typeface="Raleway"/>
            </a:endParaRPr>
          </a:p>
          <a:p>
            <a:pPr indent="0" lvl="0" marL="0" rtl="0" algn="l">
              <a:lnSpc>
                <a:spcPct val="100000"/>
              </a:lnSpc>
              <a:spcBef>
                <a:spcPts val="1000"/>
              </a:spcBef>
              <a:spcAft>
                <a:spcPts val="1000"/>
              </a:spcAft>
              <a:buNone/>
            </a:pPr>
            <a:r>
              <a:rPr lang="en" sz="1050">
                <a:solidFill>
                  <a:srgbClr val="222222"/>
                </a:solidFill>
                <a:latin typeface="Raleway"/>
                <a:ea typeface="Raleway"/>
                <a:cs typeface="Raleway"/>
                <a:sym typeface="Raleway"/>
              </a:rPr>
              <a:t>The node uses a network </a:t>
            </a:r>
            <a:r>
              <a:rPr b="1" lang="en" sz="1050">
                <a:solidFill>
                  <a:srgbClr val="222222"/>
                </a:solidFill>
                <a:latin typeface="Raleway"/>
                <a:ea typeface="Raleway"/>
                <a:cs typeface="Raleway"/>
                <a:sym typeface="Raleway"/>
              </a:rPr>
              <a:t>bridge</a:t>
            </a:r>
            <a:r>
              <a:rPr lang="en" sz="1050">
                <a:solidFill>
                  <a:srgbClr val="222222"/>
                </a:solidFill>
                <a:latin typeface="Raleway"/>
                <a:ea typeface="Raleway"/>
                <a:cs typeface="Raleway"/>
                <a:sym typeface="Raleway"/>
              </a:rPr>
              <a:t>.</a:t>
            </a:r>
            <a:endParaRPr/>
          </a:p>
        </p:txBody>
      </p:sp>
      <p:pic>
        <p:nvPicPr>
          <p:cNvPr id="229" name="Google Shape;229;p24"/>
          <p:cNvPicPr preferRelativeResize="0"/>
          <p:nvPr/>
        </p:nvPicPr>
        <p:blipFill>
          <a:blip r:embed="rId3">
            <a:alphaModFix/>
          </a:blip>
          <a:stretch>
            <a:fillRect/>
          </a:stretch>
        </p:blipFill>
        <p:spPr>
          <a:xfrm>
            <a:off x="5079125" y="1286275"/>
            <a:ext cx="3563999" cy="26646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100"/>
              </a:spcBef>
              <a:spcAft>
                <a:spcPts val="0"/>
              </a:spcAft>
              <a:buNone/>
            </a:pPr>
            <a:r>
              <a:rPr lang="en" sz="3000">
                <a:solidFill>
                  <a:srgbClr val="E06666"/>
                </a:solidFill>
                <a:latin typeface="Comic Sans MS"/>
                <a:ea typeface="Comic Sans MS"/>
                <a:cs typeface="Comic Sans MS"/>
                <a:sym typeface="Comic Sans MS"/>
              </a:rPr>
              <a:t>Pods on different nodes</a:t>
            </a:r>
            <a:endParaRPr b="1" sz="1700">
              <a:solidFill>
                <a:srgbClr val="4875D5"/>
              </a:solidFill>
            </a:endParaRPr>
          </a:p>
          <a:p>
            <a:pPr indent="0" lvl="0" marL="0" marR="0" rtl="0" algn="l">
              <a:lnSpc>
                <a:spcPct val="115000"/>
              </a:lnSpc>
              <a:spcBef>
                <a:spcPts val="1100"/>
              </a:spcBef>
              <a:spcAft>
                <a:spcPts val="1100"/>
              </a:spcAft>
              <a:buNone/>
            </a:pPr>
            <a:r>
              <a:t/>
            </a:r>
            <a:endParaRPr sz="3000">
              <a:solidFill>
                <a:srgbClr val="E06666"/>
              </a:solidFill>
              <a:latin typeface="Comic Sans MS"/>
              <a:ea typeface="Comic Sans MS"/>
              <a:cs typeface="Comic Sans MS"/>
              <a:sym typeface="Comic Sans MS"/>
            </a:endParaRPr>
          </a:p>
        </p:txBody>
      </p:sp>
      <p:sp>
        <p:nvSpPr>
          <p:cNvPr id="235" name="Google Shape;235;p25"/>
          <p:cNvSpPr txBox="1"/>
          <p:nvPr>
            <p:ph idx="1" type="body"/>
          </p:nvPr>
        </p:nvSpPr>
        <p:spPr>
          <a:xfrm>
            <a:off x="311700" y="1152475"/>
            <a:ext cx="4599600" cy="370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highlight>
                  <a:srgbClr val="FFFFFF"/>
                </a:highlight>
                <a:latin typeface="Comic Sans MS"/>
                <a:ea typeface="Comic Sans MS"/>
                <a:cs typeface="Comic Sans MS"/>
                <a:sym typeface="Comic Sans MS"/>
              </a:rPr>
              <a:t>Kubernetes doesn’t care how the nodes are connected. We can use L2 (ARP across nodes), L3 (IP routing across nodes — like the cloud provider route tables), overlay networks, etc. </a:t>
            </a:r>
            <a:endParaRPr sz="1000">
              <a:solidFill>
                <a:schemeClr val="dk1"/>
              </a:solidFill>
              <a:highlight>
                <a:srgbClr val="FFFFFF"/>
              </a:highlight>
              <a:latin typeface="Comic Sans MS"/>
              <a:ea typeface="Comic Sans MS"/>
              <a:cs typeface="Comic Sans MS"/>
              <a:sym typeface="Comic Sans MS"/>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highlight>
                  <a:srgbClr val="FFFFFF"/>
                </a:highlight>
                <a:latin typeface="Comic Sans MS"/>
                <a:ea typeface="Comic Sans MS"/>
                <a:cs typeface="Comic Sans MS"/>
                <a:sym typeface="Comic Sans MS"/>
              </a:rPr>
              <a:t>Every node is assigned a unique CIDR block (a range of IP addresses) for pod IPs, so each pod has a unique IP that doesn’t conflict with pods on another node.</a:t>
            </a:r>
            <a:endParaRPr sz="1000">
              <a:solidFill>
                <a:schemeClr val="dk1"/>
              </a:solidFill>
              <a:highlight>
                <a:srgbClr val="FFFFFF"/>
              </a:highlight>
              <a:latin typeface="Comic Sans MS"/>
              <a:ea typeface="Comic Sans MS"/>
              <a:cs typeface="Comic Sans MS"/>
              <a:sym typeface="Comic Sans MS"/>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highlight>
                  <a:srgbClr val="FFFFFF"/>
                </a:highlight>
                <a:latin typeface="Comic Sans MS"/>
                <a:ea typeface="Comic Sans MS"/>
                <a:cs typeface="Comic Sans MS"/>
                <a:sym typeface="Comic Sans MS"/>
              </a:rPr>
              <a:t>In most of the cases, especially in cloud environments, the cloud provider route tables do the routing. Different network plugins do their own thing, for example calico use BGP to learn route between them.</a:t>
            </a:r>
            <a:endParaRPr sz="1000">
              <a:solidFill>
                <a:schemeClr val="dk1"/>
              </a:solidFill>
              <a:highlight>
                <a:srgbClr val="FFFFFF"/>
              </a:highlight>
              <a:latin typeface="Comic Sans MS"/>
              <a:ea typeface="Comic Sans MS"/>
              <a:cs typeface="Comic Sans MS"/>
              <a:sym typeface="Comic Sans MS"/>
            </a:endParaRPr>
          </a:p>
          <a:p>
            <a:pPr indent="0" lvl="0" marL="0" rtl="0" algn="l">
              <a:lnSpc>
                <a:spcPct val="100000"/>
              </a:lnSpc>
              <a:spcBef>
                <a:spcPts val="0"/>
              </a:spcBef>
              <a:spcAft>
                <a:spcPts val="0"/>
              </a:spcAft>
              <a:buNone/>
            </a:pPr>
            <a:r>
              <a:t/>
            </a:r>
            <a:endParaRPr sz="1000">
              <a:solidFill>
                <a:srgbClr val="222222"/>
              </a:solidFill>
              <a:latin typeface="Comic Sans MS"/>
              <a:ea typeface="Comic Sans MS"/>
              <a:cs typeface="Comic Sans MS"/>
              <a:sym typeface="Comic Sans MS"/>
            </a:endParaRPr>
          </a:p>
          <a:p>
            <a:pPr indent="0" lvl="0" marL="0" rtl="0" algn="l">
              <a:lnSpc>
                <a:spcPct val="100000"/>
              </a:lnSpc>
              <a:spcBef>
                <a:spcPts val="0"/>
              </a:spcBef>
              <a:spcAft>
                <a:spcPts val="0"/>
              </a:spcAft>
              <a:buNone/>
            </a:pPr>
            <a:r>
              <a:rPr lang="en" sz="1000">
                <a:solidFill>
                  <a:srgbClr val="222222"/>
                </a:solidFill>
                <a:latin typeface="Comic Sans MS"/>
                <a:ea typeface="Comic Sans MS"/>
                <a:cs typeface="Comic Sans MS"/>
                <a:sym typeface="Comic Sans MS"/>
              </a:rPr>
              <a:t>When the network bridge asks all the connected devices (i.e. pods) if they have the right IP address, none of them will say yes.</a:t>
            </a:r>
            <a:endParaRPr sz="1000">
              <a:solidFill>
                <a:srgbClr val="222222"/>
              </a:solidFill>
              <a:latin typeface="Comic Sans MS"/>
              <a:ea typeface="Comic Sans MS"/>
              <a:cs typeface="Comic Sans MS"/>
              <a:sym typeface="Comic Sans MS"/>
            </a:endParaRPr>
          </a:p>
          <a:p>
            <a:pPr indent="0" lvl="0" marL="0" rtl="0" algn="l">
              <a:lnSpc>
                <a:spcPct val="100000"/>
              </a:lnSpc>
              <a:spcBef>
                <a:spcPts val="0"/>
              </a:spcBef>
              <a:spcAft>
                <a:spcPts val="0"/>
              </a:spcAft>
              <a:buNone/>
            </a:pPr>
            <a:r>
              <a:rPr lang="en" sz="1000">
                <a:solidFill>
                  <a:srgbClr val="222222"/>
                </a:solidFill>
                <a:latin typeface="Comic Sans MS"/>
                <a:ea typeface="Comic Sans MS"/>
                <a:cs typeface="Comic Sans MS"/>
                <a:sym typeface="Comic Sans MS"/>
              </a:rPr>
              <a:t>After that, the bridge falls back to the default gateway. This goes up to the cluster level and looks for the IP address.</a:t>
            </a:r>
            <a:endParaRPr sz="1000">
              <a:solidFill>
                <a:srgbClr val="222222"/>
              </a:solidFill>
              <a:latin typeface="Comic Sans MS"/>
              <a:ea typeface="Comic Sans MS"/>
              <a:cs typeface="Comic Sans MS"/>
              <a:sym typeface="Comic Sans MS"/>
            </a:endParaRPr>
          </a:p>
          <a:p>
            <a:pPr indent="0" lvl="0" marL="0" rtl="0" algn="l">
              <a:lnSpc>
                <a:spcPct val="100000"/>
              </a:lnSpc>
              <a:spcBef>
                <a:spcPts val="0"/>
              </a:spcBef>
              <a:spcAft>
                <a:spcPts val="0"/>
              </a:spcAft>
              <a:buNone/>
            </a:pPr>
            <a:r>
              <a:rPr lang="en" sz="1000">
                <a:solidFill>
                  <a:srgbClr val="222222"/>
                </a:solidFill>
                <a:latin typeface="Comic Sans MS"/>
                <a:ea typeface="Comic Sans MS"/>
                <a:cs typeface="Comic Sans MS"/>
                <a:sym typeface="Comic Sans MS"/>
              </a:rPr>
              <a:t>At the cluster level, there’s a table that maps IP address ranges to various nodes. Pods on those nodes will have been assigned IP addresses from those ranges.</a:t>
            </a:r>
            <a:endParaRPr sz="1000">
              <a:solidFill>
                <a:srgbClr val="222222"/>
              </a:solidFill>
              <a:latin typeface="Comic Sans MS"/>
              <a:ea typeface="Comic Sans MS"/>
              <a:cs typeface="Comic Sans MS"/>
              <a:sym typeface="Comic Sans MS"/>
            </a:endParaRPr>
          </a:p>
          <a:p>
            <a:pPr indent="0" lvl="0" marL="0" rtl="0" algn="l">
              <a:lnSpc>
                <a:spcPct val="100000"/>
              </a:lnSpc>
              <a:spcBef>
                <a:spcPts val="0"/>
              </a:spcBef>
              <a:spcAft>
                <a:spcPts val="0"/>
              </a:spcAft>
              <a:buNone/>
            </a:pPr>
            <a:r>
              <a:rPr lang="en" sz="1000">
                <a:solidFill>
                  <a:srgbClr val="222222"/>
                </a:solidFill>
                <a:latin typeface="Comic Sans MS"/>
                <a:ea typeface="Comic Sans MS"/>
                <a:cs typeface="Comic Sans MS"/>
                <a:sym typeface="Comic Sans MS"/>
              </a:rPr>
              <a:t>For example, Kubernetes might give pods on node 1 addresses like </a:t>
            </a:r>
            <a:r>
              <a:rPr lang="en" sz="1000">
                <a:solidFill>
                  <a:srgbClr val="222222"/>
                </a:solidFill>
                <a:highlight>
                  <a:srgbClr val="F1F1F1"/>
                </a:highlight>
                <a:latin typeface="Comic Sans MS"/>
                <a:ea typeface="Comic Sans MS"/>
                <a:cs typeface="Comic Sans MS"/>
                <a:sym typeface="Comic Sans MS"/>
              </a:rPr>
              <a:t>100.96.1.1</a:t>
            </a:r>
            <a:r>
              <a:rPr lang="en" sz="1000">
                <a:solidFill>
                  <a:srgbClr val="222222"/>
                </a:solidFill>
                <a:latin typeface="Comic Sans MS"/>
                <a:ea typeface="Comic Sans MS"/>
                <a:cs typeface="Comic Sans MS"/>
                <a:sym typeface="Comic Sans MS"/>
              </a:rPr>
              <a:t>, </a:t>
            </a:r>
            <a:r>
              <a:rPr lang="en" sz="1000">
                <a:solidFill>
                  <a:srgbClr val="222222"/>
                </a:solidFill>
                <a:highlight>
                  <a:srgbClr val="F1F1F1"/>
                </a:highlight>
                <a:latin typeface="Comic Sans MS"/>
                <a:ea typeface="Comic Sans MS"/>
                <a:cs typeface="Comic Sans MS"/>
                <a:sym typeface="Comic Sans MS"/>
              </a:rPr>
              <a:t>100.96.1.2</a:t>
            </a:r>
            <a:r>
              <a:rPr lang="en" sz="1000">
                <a:solidFill>
                  <a:srgbClr val="222222"/>
                </a:solidFill>
                <a:latin typeface="Comic Sans MS"/>
                <a:ea typeface="Comic Sans MS"/>
                <a:cs typeface="Comic Sans MS"/>
                <a:sym typeface="Comic Sans MS"/>
              </a:rPr>
              <a:t>, etc. And Kubernetes gives pods on node 2 addresses like </a:t>
            </a:r>
            <a:r>
              <a:rPr lang="en" sz="1000">
                <a:solidFill>
                  <a:srgbClr val="222222"/>
                </a:solidFill>
                <a:highlight>
                  <a:srgbClr val="F1F1F1"/>
                </a:highlight>
                <a:latin typeface="Comic Sans MS"/>
                <a:ea typeface="Comic Sans MS"/>
                <a:cs typeface="Comic Sans MS"/>
                <a:sym typeface="Comic Sans MS"/>
              </a:rPr>
              <a:t>100.96.2.1</a:t>
            </a:r>
            <a:r>
              <a:rPr lang="en" sz="1000">
                <a:solidFill>
                  <a:srgbClr val="222222"/>
                </a:solidFill>
                <a:latin typeface="Comic Sans MS"/>
                <a:ea typeface="Comic Sans MS"/>
                <a:cs typeface="Comic Sans MS"/>
                <a:sym typeface="Comic Sans MS"/>
              </a:rPr>
              <a:t>, </a:t>
            </a:r>
            <a:r>
              <a:rPr lang="en" sz="1000">
                <a:solidFill>
                  <a:srgbClr val="222222"/>
                </a:solidFill>
                <a:highlight>
                  <a:srgbClr val="F1F1F1"/>
                </a:highlight>
                <a:latin typeface="Comic Sans MS"/>
                <a:ea typeface="Comic Sans MS"/>
                <a:cs typeface="Comic Sans MS"/>
                <a:sym typeface="Comic Sans MS"/>
              </a:rPr>
              <a:t>100.96.2.2</a:t>
            </a:r>
            <a:r>
              <a:rPr lang="en" sz="1000">
                <a:solidFill>
                  <a:srgbClr val="222222"/>
                </a:solidFill>
                <a:latin typeface="Comic Sans MS"/>
                <a:ea typeface="Comic Sans MS"/>
                <a:cs typeface="Comic Sans MS"/>
                <a:sym typeface="Comic Sans MS"/>
              </a:rPr>
              <a:t>, and so on.</a:t>
            </a:r>
            <a:endParaRPr sz="1000">
              <a:solidFill>
                <a:srgbClr val="222222"/>
              </a:solidFill>
              <a:latin typeface="Comic Sans MS"/>
              <a:ea typeface="Comic Sans MS"/>
              <a:cs typeface="Comic Sans MS"/>
              <a:sym typeface="Comic Sans MS"/>
            </a:endParaRPr>
          </a:p>
          <a:p>
            <a:pPr indent="0" lvl="0" marL="0" rtl="0" algn="l">
              <a:lnSpc>
                <a:spcPct val="100000"/>
              </a:lnSpc>
              <a:spcBef>
                <a:spcPts val="0"/>
              </a:spcBef>
              <a:spcAft>
                <a:spcPts val="0"/>
              </a:spcAft>
              <a:buNone/>
            </a:pPr>
            <a:r>
              <a:rPr lang="en" sz="1000">
                <a:solidFill>
                  <a:srgbClr val="222222"/>
                </a:solidFill>
                <a:latin typeface="Comic Sans MS"/>
                <a:ea typeface="Comic Sans MS"/>
                <a:cs typeface="Comic Sans MS"/>
                <a:sym typeface="Comic Sans MS"/>
              </a:rPr>
              <a:t>Then this table will store the fact that IP addresses that look like </a:t>
            </a:r>
            <a:r>
              <a:rPr lang="en" sz="1000">
                <a:solidFill>
                  <a:srgbClr val="222222"/>
                </a:solidFill>
                <a:highlight>
                  <a:srgbClr val="F1F1F1"/>
                </a:highlight>
                <a:latin typeface="Comic Sans MS"/>
                <a:ea typeface="Comic Sans MS"/>
                <a:cs typeface="Comic Sans MS"/>
                <a:sym typeface="Comic Sans MS"/>
              </a:rPr>
              <a:t>100.96.1.xxx</a:t>
            </a:r>
            <a:r>
              <a:rPr lang="en" sz="1000">
                <a:solidFill>
                  <a:srgbClr val="222222"/>
                </a:solidFill>
                <a:latin typeface="Comic Sans MS"/>
                <a:ea typeface="Comic Sans MS"/>
                <a:cs typeface="Comic Sans MS"/>
                <a:sym typeface="Comic Sans MS"/>
              </a:rPr>
              <a:t> should go to node 1, and addresses like </a:t>
            </a:r>
            <a:r>
              <a:rPr lang="en" sz="1000">
                <a:solidFill>
                  <a:srgbClr val="222222"/>
                </a:solidFill>
                <a:highlight>
                  <a:srgbClr val="F1F1F1"/>
                </a:highlight>
                <a:latin typeface="Comic Sans MS"/>
                <a:ea typeface="Comic Sans MS"/>
                <a:cs typeface="Comic Sans MS"/>
                <a:sym typeface="Comic Sans MS"/>
              </a:rPr>
              <a:t>100.96.2.xxx</a:t>
            </a:r>
            <a:r>
              <a:rPr lang="en" sz="1000">
                <a:solidFill>
                  <a:srgbClr val="222222"/>
                </a:solidFill>
                <a:latin typeface="Comic Sans MS"/>
                <a:ea typeface="Comic Sans MS"/>
                <a:cs typeface="Comic Sans MS"/>
                <a:sym typeface="Comic Sans MS"/>
              </a:rPr>
              <a:t> need to go to node 2.</a:t>
            </a:r>
            <a:endParaRPr sz="1000">
              <a:solidFill>
                <a:srgbClr val="222222"/>
              </a:solidFill>
              <a:latin typeface="Comic Sans MS"/>
              <a:ea typeface="Comic Sans MS"/>
              <a:cs typeface="Comic Sans MS"/>
              <a:sym typeface="Comic Sans MS"/>
            </a:endParaRPr>
          </a:p>
          <a:p>
            <a:pPr indent="0" lvl="0" marL="0" rtl="0" algn="l">
              <a:lnSpc>
                <a:spcPct val="100000"/>
              </a:lnSpc>
              <a:spcBef>
                <a:spcPts val="0"/>
              </a:spcBef>
              <a:spcAft>
                <a:spcPts val="0"/>
              </a:spcAft>
              <a:buNone/>
            </a:pPr>
            <a:r>
              <a:t/>
            </a:r>
            <a:endParaRPr sz="1000">
              <a:solidFill>
                <a:srgbClr val="222222"/>
              </a:solidFill>
              <a:latin typeface="Comic Sans MS"/>
              <a:ea typeface="Comic Sans MS"/>
              <a:cs typeface="Comic Sans MS"/>
              <a:sym typeface="Comic Sans MS"/>
            </a:endParaRPr>
          </a:p>
        </p:txBody>
      </p:sp>
      <p:pic>
        <p:nvPicPr>
          <p:cNvPr id="236" name="Google Shape;236;p25"/>
          <p:cNvPicPr preferRelativeResize="0"/>
          <p:nvPr/>
        </p:nvPicPr>
        <p:blipFill>
          <a:blip r:embed="rId3">
            <a:alphaModFix/>
          </a:blip>
          <a:stretch>
            <a:fillRect/>
          </a:stretch>
        </p:blipFill>
        <p:spPr>
          <a:xfrm>
            <a:off x="5063700" y="634475"/>
            <a:ext cx="3694545" cy="38209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E06666"/>
                </a:solidFill>
                <a:latin typeface="Comic Sans MS"/>
                <a:ea typeface="Comic Sans MS"/>
                <a:cs typeface="Comic Sans MS"/>
                <a:sym typeface="Comic Sans MS"/>
              </a:rPr>
              <a:t>Service</a:t>
            </a:r>
            <a:endParaRPr/>
          </a:p>
        </p:txBody>
      </p:sp>
      <p:sp>
        <p:nvSpPr>
          <p:cNvPr id="242" name="Google Shape;242;p26"/>
          <p:cNvSpPr txBox="1"/>
          <p:nvPr>
            <p:ph idx="1" type="body"/>
          </p:nvPr>
        </p:nvSpPr>
        <p:spPr>
          <a:xfrm>
            <a:off x="273750" y="1152125"/>
            <a:ext cx="3708900" cy="2513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800"/>
              </a:spcBef>
              <a:spcAft>
                <a:spcPts val="0"/>
              </a:spcAft>
              <a:buNone/>
            </a:pPr>
            <a:r>
              <a:rPr lang="en" sz="1200">
                <a:solidFill>
                  <a:schemeClr val="dk1"/>
                </a:solidFill>
                <a:latin typeface="Comic Sans MS"/>
                <a:ea typeface="Comic Sans MS"/>
                <a:cs typeface="Comic Sans MS"/>
                <a:sym typeface="Comic Sans MS"/>
              </a:rPr>
              <a:t>Pods are ephemeral. The services that they provide may be critical, but because Kubernetes can terminate Pods at any time, they are unreliable endpoints for direct communication.  So Kubernetes offers the Service resource, which provides a stable IP address and balances traffic across all of the Pods behind it. </a:t>
            </a:r>
            <a:endParaRPr sz="1200">
              <a:solidFill>
                <a:schemeClr val="dk1"/>
              </a:solidFill>
              <a:latin typeface="Comic Sans MS"/>
              <a:ea typeface="Comic Sans MS"/>
              <a:cs typeface="Comic Sans MS"/>
              <a:sym typeface="Comic Sans MS"/>
            </a:endParaRPr>
          </a:p>
          <a:p>
            <a:pPr indent="0" lvl="0" marL="0" marR="0" rtl="0" algn="l">
              <a:lnSpc>
                <a:spcPct val="100000"/>
              </a:lnSpc>
              <a:spcBef>
                <a:spcPts val="800"/>
              </a:spcBef>
              <a:spcAft>
                <a:spcPts val="0"/>
              </a:spcAft>
              <a:buNone/>
            </a:pPr>
            <a:r>
              <a:rPr lang="en" sz="1200">
                <a:solidFill>
                  <a:schemeClr val="dk1"/>
                </a:solidFill>
                <a:latin typeface="Comic Sans MS"/>
                <a:ea typeface="Comic Sans MS"/>
                <a:cs typeface="Comic Sans MS"/>
                <a:sym typeface="Comic Sans MS"/>
              </a:rPr>
              <a:t>Services use a selector and labels to find the Pods they manage. </a:t>
            </a:r>
            <a:endParaRPr sz="1200">
              <a:solidFill>
                <a:schemeClr val="dk1"/>
              </a:solidFill>
              <a:latin typeface="Comic Sans MS"/>
              <a:ea typeface="Comic Sans MS"/>
              <a:cs typeface="Comic Sans MS"/>
              <a:sym typeface="Comic Sans MS"/>
            </a:endParaRPr>
          </a:p>
          <a:p>
            <a:pPr indent="0" lvl="0" marL="0" marR="0" rtl="0" algn="l">
              <a:lnSpc>
                <a:spcPct val="100000"/>
              </a:lnSpc>
              <a:spcBef>
                <a:spcPts val="800"/>
              </a:spcBef>
              <a:spcAft>
                <a:spcPts val="0"/>
              </a:spcAft>
              <a:buNone/>
            </a:pPr>
            <a:r>
              <a:rPr lang="en" sz="1200">
                <a:solidFill>
                  <a:schemeClr val="dk1"/>
                </a:solidFill>
                <a:latin typeface="Comic Sans MS"/>
                <a:ea typeface="Comic Sans MS"/>
                <a:cs typeface="Comic Sans MS"/>
                <a:sym typeface="Comic Sans MS"/>
              </a:rPr>
              <a:t>All Pods with a label that matches the selector receive traffic through the Service. </a:t>
            </a:r>
            <a:endParaRPr sz="1200">
              <a:solidFill>
                <a:schemeClr val="dk1"/>
              </a:solidFill>
              <a:latin typeface="Comic Sans MS"/>
              <a:ea typeface="Comic Sans MS"/>
              <a:cs typeface="Comic Sans MS"/>
              <a:sym typeface="Comic Sans MS"/>
            </a:endParaRPr>
          </a:p>
          <a:p>
            <a:pPr indent="0" lvl="0" marL="0" marR="0" rtl="0" algn="l">
              <a:lnSpc>
                <a:spcPct val="100000"/>
              </a:lnSpc>
              <a:spcBef>
                <a:spcPts val="800"/>
              </a:spcBef>
              <a:spcAft>
                <a:spcPts val="0"/>
              </a:spcAft>
              <a:buNone/>
            </a:pPr>
            <a:r>
              <a:t/>
            </a:r>
            <a:endParaRPr sz="1200">
              <a:solidFill>
                <a:schemeClr val="dk1"/>
              </a:solidFill>
              <a:latin typeface="Comic Sans MS"/>
              <a:ea typeface="Comic Sans MS"/>
              <a:cs typeface="Comic Sans MS"/>
              <a:sym typeface="Comic Sans MS"/>
            </a:endParaRPr>
          </a:p>
          <a:p>
            <a:pPr indent="0" lvl="0" marL="0" marR="0" rtl="0" algn="l">
              <a:lnSpc>
                <a:spcPct val="100000"/>
              </a:lnSpc>
              <a:spcBef>
                <a:spcPts val="800"/>
              </a:spcBef>
              <a:spcAft>
                <a:spcPts val="0"/>
              </a:spcAft>
              <a:buNone/>
            </a:pPr>
            <a:r>
              <a:t/>
            </a:r>
            <a:endParaRPr sz="1200">
              <a:solidFill>
                <a:schemeClr val="dk1"/>
              </a:solidFill>
              <a:latin typeface="Comic Sans MS"/>
              <a:ea typeface="Comic Sans MS"/>
              <a:cs typeface="Comic Sans MS"/>
              <a:sym typeface="Comic Sans MS"/>
            </a:endParaRPr>
          </a:p>
          <a:p>
            <a:pPr indent="0" lvl="0" marL="0" rtl="0" algn="l">
              <a:spcBef>
                <a:spcPts val="0"/>
              </a:spcBef>
              <a:spcAft>
                <a:spcPts val="1600"/>
              </a:spcAft>
              <a:buNone/>
            </a:pPr>
            <a:r>
              <a:t/>
            </a:r>
            <a:endParaRPr sz="1200">
              <a:latin typeface="Comic Sans MS"/>
              <a:ea typeface="Comic Sans MS"/>
              <a:cs typeface="Comic Sans MS"/>
              <a:sym typeface="Comic Sans MS"/>
            </a:endParaRPr>
          </a:p>
        </p:txBody>
      </p:sp>
      <p:pic>
        <p:nvPicPr>
          <p:cNvPr id="243" name="Google Shape;243;p26"/>
          <p:cNvPicPr preferRelativeResize="0"/>
          <p:nvPr/>
        </p:nvPicPr>
        <p:blipFill>
          <a:blip r:embed="rId3">
            <a:alphaModFix/>
          </a:blip>
          <a:stretch>
            <a:fillRect/>
          </a:stretch>
        </p:blipFill>
        <p:spPr>
          <a:xfrm>
            <a:off x="4347650" y="1337750"/>
            <a:ext cx="2767825" cy="2080225"/>
          </a:xfrm>
          <a:prstGeom prst="rect">
            <a:avLst/>
          </a:prstGeom>
          <a:noFill/>
          <a:ln>
            <a:noFill/>
          </a:ln>
        </p:spPr>
      </p:pic>
      <p:sp>
        <p:nvSpPr>
          <p:cNvPr id="244" name="Google Shape;244;p26"/>
          <p:cNvSpPr/>
          <p:nvPr/>
        </p:nvSpPr>
        <p:spPr>
          <a:xfrm>
            <a:off x="7480475" y="1422450"/>
            <a:ext cx="1548000" cy="2202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FF"/>
                </a:solidFill>
                <a:latin typeface="Comic Sans MS"/>
                <a:ea typeface="Comic Sans MS"/>
                <a:cs typeface="Comic Sans MS"/>
                <a:sym typeface="Comic Sans MS"/>
              </a:rPr>
              <a:t>Kind = Service</a:t>
            </a:r>
            <a:endParaRPr sz="900">
              <a:solidFill>
                <a:srgbClr val="0000FF"/>
              </a:solidFill>
              <a:latin typeface="Comic Sans MS"/>
              <a:ea typeface="Comic Sans MS"/>
              <a:cs typeface="Comic Sans MS"/>
              <a:sym typeface="Comic Sans MS"/>
            </a:endParaRPr>
          </a:p>
        </p:txBody>
      </p:sp>
      <p:sp>
        <p:nvSpPr>
          <p:cNvPr id="245" name="Google Shape;245;p26"/>
          <p:cNvSpPr/>
          <p:nvPr/>
        </p:nvSpPr>
        <p:spPr>
          <a:xfrm>
            <a:off x="7480475" y="1775850"/>
            <a:ext cx="1548000" cy="2202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FF"/>
                </a:solidFill>
                <a:latin typeface="Comic Sans MS"/>
                <a:ea typeface="Comic Sans MS"/>
                <a:cs typeface="Comic Sans MS"/>
                <a:sym typeface="Comic Sans MS"/>
              </a:rPr>
              <a:t>Name of the service</a:t>
            </a:r>
            <a:endParaRPr sz="900">
              <a:solidFill>
                <a:srgbClr val="0000FF"/>
              </a:solidFill>
              <a:latin typeface="Comic Sans MS"/>
              <a:ea typeface="Comic Sans MS"/>
              <a:cs typeface="Comic Sans MS"/>
              <a:sym typeface="Comic Sans MS"/>
            </a:endParaRPr>
          </a:p>
        </p:txBody>
      </p:sp>
      <p:sp>
        <p:nvSpPr>
          <p:cNvPr id="246" name="Google Shape;246;p26"/>
          <p:cNvSpPr/>
          <p:nvPr/>
        </p:nvSpPr>
        <p:spPr>
          <a:xfrm>
            <a:off x="7480475" y="2298875"/>
            <a:ext cx="1548000" cy="2202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FF"/>
                </a:solidFill>
                <a:latin typeface="Comic Sans MS"/>
                <a:ea typeface="Comic Sans MS"/>
                <a:cs typeface="Comic Sans MS"/>
                <a:sym typeface="Comic Sans MS"/>
              </a:rPr>
              <a:t>Label selector</a:t>
            </a:r>
            <a:endParaRPr sz="900">
              <a:solidFill>
                <a:srgbClr val="0000FF"/>
              </a:solidFill>
              <a:latin typeface="Comic Sans MS"/>
              <a:ea typeface="Comic Sans MS"/>
              <a:cs typeface="Comic Sans MS"/>
              <a:sym typeface="Comic Sans MS"/>
            </a:endParaRPr>
          </a:p>
        </p:txBody>
      </p:sp>
      <p:sp>
        <p:nvSpPr>
          <p:cNvPr id="247" name="Google Shape;247;p26"/>
          <p:cNvSpPr/>
          <p:nvPr/>
        </p:nvSpPr>
        <p:spPr>
          <a:xfrm>
            <a:off x="7480475" y="2732525"/>
            <a:ext cx="1548000" cy="3834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FF"/>
                </a:solidFill>
                <a:latin typeface="Comic Sans MS"/>
                <a:ea typeface="Comic Sans MS"/>
                <a:cs typeface="Comic Sans MS"/>
                <a:sym typeface="Comic Sans MS"/>
              </a:rPr>
              <a:t> map any incoming port to a targetPort</a:t>
            </a:r>
            <a:endParaRPr sz="900">
              <a:solidFill>
                <a:srgbClr val="0000FF"/>
              </a:solidFill>
              <a:latin typeface="Comic Sans MS"/>
              <a:ea typeface="Comic Sans MS"/>
              <a:cs typeface="Comic Sans MS"/>
              <a:sym typeface="Comic Sans MS"/>
            </a:endParaRPr>
          </a:p>
        </p:txBody>
      </p:sp>
      <p:sp>
        <p:nvSpPr>
          <p:cNvPr id="248" name="Google Shape;248;p26"/>
          <p:cNvSpPr/>
          <p:nvPr/>
        </p:nvSpPr>
        <p:spPr>
          <a:xfrm>
            <a:off x="4347650" y="3569075"/>
            <a:ext cx="4487400" cy="4371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rgbClr val="0000FF"/>
                </a:solidFill>
                <a:latin typeface="Comic Sans MS"/>
                <a:ea typeface="Comic Sans MS"/>
                <a:cs typeface="Comic Sans MS"/>
                <a:sym typeface="Comic Sans MS"/>
              </a:rPr>
              <a:t>This specification creates a new Service object named “my-service”, which targets TCP port 9376 on any Pod with the app=MyApp label.</a:t>
            </a:r>
            <a:endParaRPr sz="800">
              <a:solidFill>
                <a:srgbClr val="0000FF"/>
              </a:solidFill>
              <a:latin typeface="Comic Sans MS"/>
              <a:ea typeface="Comic Sans MS"/>
              <a:cs typeface="Comic Sans MS"/>
              <a:sym typeface="Comic Sans MS"/>
            </a:endParaRPr>
          </a:p>
        </p:txBody>
      </p:sp>
      <p:cxnSp>
        <p:nvCxnSpPr>
          <p:cNvPr id="249" name="Google Shape;249;p26"/>
          <p:cNvCxnSpPr>
            <a:stCxn id="244" idx="1"/>
          </p:cNvCxnSpPr>
          <p:nvPr/>
        </p:nvCxnSpPr>
        <p:spPr>
          <a:xfrm flipH="1">
            <a:off x="5428775" y="1532550"/>
            <a:ext cx="2051700" cy="192600"/>
          </a:xfrm>
          <a:prstGeom prst="straightConnector1">
            <a:avLst/>
          </a:prstGeom>
          <a:noFill/>
          <a:ln cap="flat" cmpd="sng" w="9525">
            <a:solidFill>
              <a:srgbClr val="FF9900"/>
            </a:solidFill>
            <a:prstDash val="solid"/>
            <a:round/>
            <a:headEnd len="med" w="med" type="none"/>
            <a:tailEnd len="med" w="med" type="stealth"/>
          </a:ln>
        </p:spPr>
      </p:cxnSp>
      <p:cxnSp>
        <p:nvCxnSpPr>
          <p:cNvPr id="250" name="Google Shape;250;p26"/>
          <p:cNvCxnSpPr>
            <a:stCxn id="245" idx="1"/>
          </p:cNvCxnSpPr>
          <p:nvPr/>
        </p:nvCxnSpPr>
        <p:spPr>
          <a:xfrm flipH="1">
            <a:off x="5819075" y="1885950"/>
            <a:ext cx="1661400" cy="169200"/>
          </a:xfrm>
          <a:prstGeom prst="straightConnector1">
            <a:avLst/>
          </a:prstGeom>
          <a:noFill/>
          <a:ln cap="flat" cmpd="sng" w="9525">
            <a:solidFill>
              <a:srgbClr val="FF9900"/>
            </a:solidFill>
            <a:prstDash val="solid"/>
            <a:round/>
            <a:headEnd len="med" w="med" type="none"/>
            <a:tailEnd len="med" w="med" type="stealth"/>
          </a:ln>
        </p:spPr>
      </p:cxnSp>
      <p:cxnSp>
        <p:nvCxnSpPr>
          <p:cNvPr id="251" name="Google Shape;251;p26"/>
          <p:cNvCxnSpPr>
            <a:stCxn id="246" idx="1"/>
          </p:cNvCxnSpPr>
          <p:nvPr/>
        </p:nvCxnSpPr>
        <p:spPr>
          <a:xfrm flipH="1">
            <a:off x="5554775" y="2408975"/>
            <a:ext cx="1925700" cy="162300"/>
          </a:xfrm>
          <a:prstGeom prst="straightConnector1">
            <a:avLst/>
          </a:prstGeom>
          <a:noFill/>
          <a:ln cap="flat" cmpd="sng" w="9525">
            <a:solidFill>
              <a:srgbClr val="FF9900"/>
            </a:solidFill>
            <a:prstDash val="solid"/>
            <a:round/>
            <a:headEnd len="med" w="med" type="none"/>
            <a:tailEnd len="med" w="med" type="stealth"/>
          </a:ln>
        </p:spPr>
      </p:cxnSp>
      <p:cxnSp>
        <p:nvCxnSpPr>
          <p:cNvPr id="252" name="Google Shape;252;p26"/>
          <p:cNvCxnSpPr>
            <a:stCxn id="247" idx="1"/>
          </p:cNvCxnSpPr>
          <p:nvPr/>
        </p:nvCxnSpPr>
        <p:spPr>
          <a:xfrm flipH="1">
            <a:off x="6102275" y="2924225"/>
            <a:ext cx="1378200" cy="226200"/>
          </a:xfrm>
          <a:prstGeom prst="straightConnector1">
            <a:avLst/>
          </a:prstGeom>
          <a:noFill/>
          <a:ln cap="flat" cmpd="sng" w="9525">
            <a:solidFill>
              <a:srgbClr val="FF9900"/>
            </a:solidFill>
            <a:prstDash val="solid"/>
            <a:round/>
            <a:headEnd len="med" w="med" type="none"/>
            <a:tailEnd len="med" w="med" type="stealth"/>
          </a:ln>
        </p:spPr>
      </p:cxnSp>
      <p:sp>
        <p:nvSpPr>
          <p:cNvPr id="253" name="Google Shape;253;p26"/>
          <p:cNvSpPr txBox="1"/>
          <p:nvPr/>
        </p:nvSpPr>
        <p:spPr>
          <a:xfrm>
            <a:off x="311700" y="4067925"/>
            <a:ext cx="4027200" cy="79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800"/>
              </a:spcBef>
              <a:spcAft>
                <a:spcPts val="0"/>
              </a:spcAft>
              <a:buNone/>
            </a:pPr>
            <a:r>
              <a:rPr lang="en" sz="1200">
                <a:solidFill>
                  <a:schemeClr val="dk1"/>
                </a:solidFill>
                <a:latin typeface="Comic Sans MS"/>
                <a:ea typeface="Comic Sans MS"/>
                <a:cs typeface="Comic Sans MS"/>
                <a:sym typeface="Comic Sans MS"/>
              </a:rPr>
              <a:t>Kubernetes ServiceTypes allow you to specify what kind of Service you want. The default is ClusterIP.</a:t>
            </a:r>
            <a:endParaRPr sz="1200">
              <a:solidFill>
                <a:schemeClr val="dk1"/>
              </a:solidFill>
              <a:latin typeface="Comic Sans MS"/>
              <a:ea typeface="Comic Sans MS"/>
              <a:cs typeface="Comic Sans MS"/>
              <a:sym typeface="Comic Sans MS"/>
            </a:endParaRPr>
          </a:p>
          <a:p>
            <a:pPr indent="0" lvl="0" marL="0" marR="0" rtl="0" algn="l">
              <a:lnSpc>
                <a:spcPct val="100000"/>
              </a:lnSpc>
              <a:spcBef>
                <a:spcPts val="800"/>
              </a:spcBef>
              <a:spcAft>
                <a:spcPts val="0"/>
              </a:spcAft>
              <a:buNone/>
            </a:pPr>
            <a:r>
              <a:rPr lang="en" sz="1200">
                <a:solidFill>
                  <a:schemeClr val="dk1"/>
                </a:solidFill>
                <a:latin typeface="Comic Sans MS"/>
                <a:ea typeface="Comic Sans MS"/>
                <a:cs typeface="Comic Sans MS"/>
                <a:sym typeface="Comic Sans MS"/>
              </a:rPr>
              <a:t>Others are Nodeport, Load balancer, ExternalName.</a:t>
            </a:r>
            <a:endParaRPr sz="1200">
              <a:solidFill>
                <a:schemeClr val="dk1"/>
              </a:solidFill>
              <a:latin typeface="Comic Sans MS"/>
              <a:ea typeface="Comic Sans MS"/>
              <a:cs typeface="Comic Sans MS"/>
              <a:sym typeface="Comic Sans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E06666"/>
                </a:solidFill>
                <a:latin typeface="Comic Sans MS"/>
                <a:ea typeface="Comic Sans MS"/>
                <a:cs typeface="Comic Sans MS"/>
                <a:sym typeface="Comic Sans MS"/>
              </a:rPr>
              <a:t>Kube-Proxy</a:t>
            </a:r>
            <a:endParaRPr/>
          </a:p>
        </p:txBody>
      </p:sp>
      <p:sp>
        <p:nvSpPr>
          <p:cNvPr id="259" name="Google Shape;259;p27"/>
          <p:cNvSpPr txBox="1"/>
          <p:nvPr>
            <p:ph idx="1" type="body"/>
          </p:nvPr>
        </p:nvSpPr>
        <p:spPr>
          <a:xfrm>
            <a:off x="311700" y="1152475"/>
            <a:ext cx="8520600" cy="9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latin typeface="Comic Sans MS"/>
                <a:ea typeface="Comic Sans MS"/>
                <a:cs typeface="Comic Sans MS"/>
                <a:sym typeface="Comic Sans MS"/>
              </a:rPr>
              <a:t>The kube-proxy daemon that runs on all nodes of the cluster allows the Service to map traffic from one port to another. This component configures the Netfilter rules on all of the nodes according to the Service’s definition in the API server. </a:t>
            </a:r>
            <a:endParaRPr sz="1200">
              <a:latin typeface="Comic Sans MS"/>
              <a:ea typeface="Comic Sans MS"/>
              <a:cs typeface="Comic Sans MS"/>
              <a:sym typeface="Comic Sans MS"/>
            </a:endParaRPr>
          </a:p>
        </p:txBody>
      </p:sp>
      <p:pic>
        <p:nvPicPr>
          <p:cNvPr id="260" name="Google Shape;260;p27"/>
          <p:cNvPicPr preferRelativeResize="0"/>
          <p:nvPr/>
        </p:nvPicPr>
        <p:blipFill>
          <a:blip r:embed="rId3">
            <a:alphaModFix/>
          </a:blip>
          <a:stretch>
            <a:fillRect/>
          </a:stretch>
        </p:blipFill>
        <p:spPr>
          <a:xfrm>
            <a:off x="4678600" y="2280822"/>
            <a:ext cx="4310550" cy="1968474"/>
          </a:xfrm>
          <a:prstGeom prst="rect">
            <a:avLst/>
          </a:prstGeom>
          <a:noFill/>
          <a:ln>
            <a:noFill/>
          </a:ln>
        </p:spPr>
      </p:pic>
      <p:sp>
        <p:nvSpPr>
          <p:cNvPr id="261" name="Google Shape;261;p27"/>
          <p:cNvSpPr txBox="1"/>
          <p:nvPr>
            <p:ph idx="1" type="body"/>
          </p:nvPr>
        </p:nvSpPr>
        <p:spPr>
          <a:xfrm>
            <a:off x="311700" y="1923175"/>
            <a:ext cx="4395600" cy="265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mic Sans MS"/>
                <a:ea typeface="Comic Sans MS"/>
                <a:cs typeface="Comic Sans MS"/>
                <a:sym typeface="Comic Sans MS"/>
              </a:rPr>
              <a:t>3 Modes of running kube-proxy:</a:t>
            </a:r>
            <a:endParaRPr sz="1200">
              <a:latin typeface="Comic Sans MS"/>
              <a:ea typeface="Comic Sans MS"/>
              <a:cs typeface="Comic Sans MS"/>
              <a:sym typeface="Comic Sans MS"/>
            </a:endParaRPr>
          </a:p>
          <a:p>
            <a:pPr indent="0" lvl="0" marL="0" rtl="0" algn="l">
              <a:spcBef>
                <a:spcPts val="1600"/>
              </a:spcBef>
              <a:spcAft>
                <a:spcPts val="0"/>
              </a:spcAft>
              <a:buNone/>
            </a:pPr>
            <a:r>
              <a:rPr lang="en" sz="1200">
                <a:latin typeface="Comic Sans MS"/>
                <a:ea typeface="Comic Sans MS"/>
                <a:cs typeface="Comic Sans MS"/>
                <a:sym typeface="Comic Sans MS"/>
              </a:rPr>
              <a:t>Userspace: kube-proxy receives the traffic in userspace and send to backend pods.</a:t>
            </a:r>
            <a:endParaRPr sz="1200">
              <a:latin typeface="Comic Sans MS"/>
              <a:ea typeface="Comic Sans MS"/>
              <a:cs typeface="Comic Sans MS"/>
              <a:sym typeface="Comic Sans MS"/>
            </a:endParaRPr>
          </a:p>
          <a:p>
            <a:pPr indent="0" lvl="0" marL="0" rtl="0" algn="l">
              <a:spcBef>
                <a:spcPts val="1600"/>
              </a:spcBef>
              <a:spcAft>
                <a:spcPts val="0"/>
              </a:spcAft>
              <a:buNone/>
            </a:pPr>
            <a:r>
              <a:rPr lang="en" sz="1200">
                <a:latin typeface="Comic Sans MS"/>
                <a:ea typeface="Comic Sans MS"/>
                <a:cs typeface="Comic Sans MS"/>
                <a:sym typeface="Comic Sans MS"/>
              </a:rPr>
              <a:t>Iptables: kube-proxy configure iptables rules such a way that traffic load balancing happens in the kernel. No userspace involve.</a:t>
            </a:r>
            <a:endParaRPr sz="1200">
              <a:latin typeface="Comic Sans MS"/>
              <a:ea typeface="Comic Sans MS"/>
              <a:cs typeface="Comic Sans MS"/>
              <a:sym typeface="Comic Sans MS"/>
            </a:endParaRPr>
          </a:p>
          <a:p>
            <a:pPr indent="0" lvl="0" marL="0" rtl="0" algn="l">
              <a:spcBef>
                <a:spcPts val="1600"/>
              </a:spcBef>
              <a:spcAft>
                <a:spcPts val="1600"/>
              </a:spcAft>
              <a:buNone/>
            </a:pPr>
            <a:r>
              <a:rPr lang="en" sz="1200">
                <a:latin typeface="Comic Sans MS"/>
                <a:ea typeface="Comic Sans MS"/>
                <a:cs typeface="Comic Sans MS"/>
                <a:sym typeface="Comic Sans MS"/>
              </a:rPr>
              <a:t>Ipvstables: Same as above, use ipvs table instead of ip tables. This is better than iptables in term of scaling and performance.</a:t>
            </a:r>
            <a:endParaRPr sz="1200">
              <a:latin typeface="Comic Sans MS"/>
              <a:ea typeface="Comic Sans MS"/>
              <a:cs typeface="Comic Sans MS"/>
              <a:sym typeface="Comic Sans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E06666"/>
                </a:solidFill>
                <a:latin typeface="Comic Sans MS"/>
                <a:ea typeface="Comic Sans MS"/>
                <a:cs typeface="Comic Sans MS"/>
                <a:sym typeface="Comic Sans MS"/>
              </a:rPr>
              <a:t>Cluster-IP</a:t>
            </a:r>
            <a:endParaRPr/>
          </a:p>
        </p:txBody>
      </p:sp>
      <p:pic>
        <p:nvPicPr>
          <p:cNvPr id="267" name="Google Shape;267;p28"/>
          <p:cNvPicPr preferRelativeResize="0"/>
          <p:nvPr/>
        </p:nvPicPr>
        <p:blipFill>
          <a:blip r:embed="rId3">
            <a:alphaModFix/>
          </a:blip>
          <a:stretch>
            <a:fillRect/>
          </a:stretch>
        </p:blipFill>
        <p:spPr>
          <a:xfrm>
            <a:off x="3102175" y="1216775"/>
            <a:ext cx="4545475" cy="2795325"/>
          </a:xfrm>
          <a:prstGeom prst="rect">
            <a:avLst/>
          </a:prstGeom>
          <a:noFill/>
          <a:ln>
            <a:noFill/>
          </a:ln>
        </p:spPr>
      </p:pic>
      <p:sp>
        <p:nvSpPr>
          <p:cNvPr id="268" name="Google Shape;268;p28"/>
          <p:cNvSpPr txBox="1"/>
          <p:nvPr/>
        </p:nvSpPr>
        <p:spPr>
          <a:xfrm>
            <a:off x="77450" y="1355250"/>
            <a:ext cx="2878500" cy="3472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Comic Sans MS"/>
              <a:buChar char="❏"/>
            </a:pPr>
            <a:r>
              <a:rPr lang="en" sz="1200">
                <a:latin typeface="Comic Sans MS"/>
                <a:ea typeface="Comic Sans MS"/>
                <a:cs typeface="Comic Sans MS"/>
                <a:sym typeface="Comic Sans MS"/>
              </a:rPr>
              <a:t>This type of Service is the default.</a:t>
            </a:r>
            <a:endParaRPr sz="1200">
              <a:latin typeface="Comic Sans MS"/>
              <a:ea typeface="Comic Sans MS"/>
              <a:cs typeface="Comic Sans MS"/>
              <a:sym typeface="Comic Sans MS"/>
            </a:endParaRPr>
          </a:p>
          <a:p>
            <a:pPr indent="0" lvl="0" marL="457200" rtl="0" algn="l">
              <a:spcBef>
                <a:spcPts val="0"/>
              </a:spcBef>
              <a:spcAft>
                <a:spcPts val="0"/>
              </a:spcAft>
              <a:buNone/>
            </a:pPr>
            <a:r>
              <a:t/>
            </a:r>
            <a:endParaRPr sz="1200">
              <a:latin typeface="Comic Sans MS"/>
              <a:ea typeface="Comic Sans MS"/>
              <a:cs typeface="Comic Sans MS"/>
              <a:sym typeface="Comic Sans MS"/>
            </a:endParaRPr>
          </a:p>
          <a:p>
            <a:pPr indent="-304800" lvl="0" marL="457200" rtl="0" algn="l">
              <a:spcBef>
                <a:spcPts val="0"/>
              </a:spcBef>
              <a:spcAft>
                <a:spcPts val="0"/>
              </a:spcAft>
              <a:buSzPts val="1200"/>
              <a:buFont typeface="Comic Sans MS"/>
              <a:buChar char="❏"/>
            </a:pPr>
            <a:r>
              <a:rPr lang="en" sz="1200">
                <a:latin typeface="Comic Sans MS"/>
                <a:ea typeface="Comic Sans MS"/>
                <a:cs typeface="Comic Sans MS"/>
                <a:sym typeface="Comic Sans MS"/>
              </a:rPr>
              <a:t>Exists on an IP that is only visible within the cluster. </a:t>
            </a:r>
            <a:endParaRPr sz="1200">
              <a:latin typeface="Comic Sans MS"/>
              <a:ea typeface="Comic Sans MS"/>
              <a:cs typeface="Comic Sans MS"/>
              <a:sym typeface="Comic Sans MS"/>
            </a:endParaRPr>
          </a:p>
          <a:p>
            <a:pPr indent="0" lvl="0" marL="457200" rtl="0" algn="l">
              <a:spcBef>
                <a:spcPts val="0"/>
              </a:spcBef>
              <a:spcAft>
                <a:spcPts val="0"/>
              </a:spcAft>
              <a:buNone/>
            </a:pPr>
            <a:r>
              <a:t/>
            </a:r>
            <a:endParaRPr sz="1200">
              <a:latin typeface="Comic Sans MS"/>
              <a:ea typeface="Comic Sans MS"/>
              <a:cs typeface="Comic Sans MS"/>
              <a:sym typeface="Comic Sans MS"/>
            </a:endParaRPr>
          </a:p>
          <a:p>
            <a:pPr indent="-304800" lvl="0" marL="457200" rtl="0" algn="l">
              <a:spcBef>
                <a:spcPts val="0"/>
              </a:spcBef>
              <a:spcAft>
                <a:spcPts val="0"/>
              </a:spcAft>
              <a:buSzPts val="1200"/>
              <a:buFont typeface="Comic Sans MS"/>
              <a:buChar char="❏"/>
            </a:pPr>
            <a:r>
              <a:rPr lang="en" sz="1200">
                <a:latin typeface="Comic Sans MS"/>
                <a:ea typeface="Comic Sans MS"/>
                <a:cs typeface="Comic Sans MS"/>
                <a:sym typeface="Comic Sans MS"/>
              </a:rPr>
              <a:t>It enables cluster resources to reach one another via a known address while maintaining the security boundaries of the cluster itself. </a:t>
            </a:r>
            <a:endParaRPr sz="1200">
              <a:latin typeface="Comic Sans MS"/>
              <a:ea typeface="Comic Sans MS"/>
              <a:cs typeface="Comic Sans MS"/>
              <a:sym typeface="Comic Sans MS"/>
            </a:endParaRPr>
          </a:p>
          <a:p>
            <a:pPr indent="0" lvl="0" marL="0" rtl="0" algn="l">
              <a:spcBef>
                <a:spcPts val="0"/>
              </a:spcBef>
              <a:spcAft>
                <a:spcPts val="0"/>
              </a:spcAft>
              <a:buNone/>
            </a:pPr>
            <a:r>
              <a:rPr lang="en" sz="1200">
                <a:solidFill>
                  <a:srgbClr val="4D5592"/>
                </a:solidFill>
                <a:highlight>
                  <a:srgbClr val="FFFFFF"/>
                </a:highlight>
              </a:rPr>
              <a:t> </a:t>
            </a:r>
            <a:endParaRPr sz="1200">
              <a:latin typeface="Comic Sans MS"/>
              <a:ea typeface="Comic Sans MS"/>
              <a:cs typeface="Comic Sans MS"/>
              <a:sym typeface="Comic Sans MS"/>
            </a:endParaRPr>
          </a:p>
        </p:txBody>
      </p:sp>
      <p:pic>
        <p:nvPicPr>
          <p:cNvPr id="269" name="Google Shape;269;p28"/>
          <p:cNvPicPr preferRelativeResize="0"/>
          <p:nvPr/>
        </p:nvPicPr>
        <p:blipFill>
          <a:blip r:embed="rId4">
            <a:alphaModFix/>
          </a:blip>
          <a:stretch>
            <a:fillRect/>
          </a:stretch>
        </p:blipFill>
        <p:spPr>
          <a:xfrm>
            <a:off x="6939445" y="3605620"/>
            <a:ext cx="2161600" cy="139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E06666"/>
                </a:solidFill>
                <a:latin typeface="Comic Sans MS"/>
                <a:ea typeface="Comic Sans MS"/>
                <a:cs typeface="Comic Sans MS"/>
                <a:sym typeface="Comic Sans MS"/>
              </a:rPr>
              <a:t>Node Port</a:t>
            </a:r>
            <a:endParaRPr/>
          </a:p>
        </p:txBody>
      </p:sp>
      <p:pic>
        <p:nvPicPr>
          <p:cNvPr id="275" name="Google Shape;275;p29"/>
          <p:cNvPicPr preferRelativeResize="0"/>
          <p:nvPr/>
        </p:nvPicPr>
        <p:blipFill>
          <a:blip r:embed="rId3">
            <a:alphaModFix/>
          </a:blip>
          <a:stretch>
            <a:fillRect/>
          </a:stretch>
        </p:blipFill>
        <p:spPr>
          <a:xfrm>
            <a:off x="235500" y="2049300"/>
            <a:ext cx="5623701" cy="3064000"/>
          </a:xfrm>
          <a:prstGeom prst="rect">
            <a:avLst/>
          </a:prstGeom>
          <a:noFill/>
          <a:ln>
            <a:noFill/>
          </a:ln>
        </p:spPr>
      </p:pic>
      <p:pic>
        <p:nvPicPr>
          <p:cNvPr id="276" name="Google Shape;276;p29"/>
          <p:cNvPicPr preferRelativeResize="0"/>
          <p:nvPr/>
        </p:nvPicPr>
        <p:blipFill>
          <a:blip r:embed="rId4">
            <a:alphaModFix/>
          </a:blip>
          <a:stretch>
            <a:fillRect/>
          </a:stretch>
        </p:blipFill>
        <p:spPr>
          <a:xfrm>
            <a:off x="6018051" y="2107375"/>
            <a:ext cx="2903799" cy="2845333"/>
          </a:xfrm>
          <a:prstGeom prst="rect">
            <a:avLst/>
          </a:prstGeom>
          <a:noFill/>
          <a:ln>
            <a:noFill/>
          </a:ln>
        </p:spPr>
      </p:pic>
      <p:sp>
        <p:nvSpPr>
          <p:cNvPr id="277" name="Google Shape;277;p29"/>
          <p:cNvSpPr txBox="1"/>
          <p:nvPr/>
        </p:nvSpPr>
        <p:spPr>
          <a:xfrm>
            <a:off x="144800" y="968600"/>
            <a:ext cx="9060900" cy="9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mic Sans MS"/>
                <a:ea typeface="Comic Sans MS"/>
                <a:cs typeface="Comic Sans MS"/>
                <a:sym typeface="Comic Sans MS"/>
              </a:rPr>
              <a:t>A Service of type NodePort exposes the same port on every node of the cluster. The range of available ports is a cluster-level configuration item, and the Service can either choose one of the ports at random or have one designated in its configuration. This type of Service automatically creates a ClusterIP Service as its target, and the ClusterIP Service routes traffic to the Pods</a:t>
            </a:r>
            <a:endParaRPr sz="1200">
              <a:latin typeface="Comic Sans MS"/>
              <a:ea typeface="Comic Sans MS"/>
              <a:cs typeface="Comic Sans MS"/>
              <a:sym typeface="Comic Sans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2"/>
          <p:cNvSpPr txBox="1"/>
          <p:nvPr>
            <p:ph idx="1" type="body"/>
          </p:nvPr>
        </p:nvSpPr>
        <p:spPr>
          <a:xfrm>
            <a:off x="268000" y="1087950"/>
            <a:ext cx="8520600" cy="3416400"/>
          </a:xfrm>
          <a:prstGeom prst="rect">
            <a:avLst/>
          </a:prstGeom>
        </p:spPr>
        <p:txBody>
          <a:bodyPr anchorCtr="0" anchor="t" bIns="91425" lIns="91425" spcFirstLastPara="1" rIns="91425" wrap="square" tIns="91425">
            <a:noAutofit/>
          </a:bodyPr>
          <a:lstStyle/>
          <a:p>
            <a:pPr indent="-279400" lvl="0" marL="457200" rtl="0" algn="l">
              <a:lnSpc>
                <a:spcPct val="100000"/>
              </a:lnSpc>
              <a:spcBef>
                <a:spcPts val="0"/>
              </a:spcBef>
              <a:spcAft>
                <a:spcPts val="0"/>
              </a:spcAft>
              <a:buClr>
                <a:srgbClr val="073763"/>
              </a:buClr>
              <a:buSzPts val="800"/>
              <a:buFont typeface="Comic Sans MS"/>
              <a:buChar char="❏"/>
            </a:pPr>
            <a:r>
              <a:rPr lang="en" sz="800">
                <a:solidFill>
                  <a:srgbClr val="073763"/>
                </a:solidFill>
                <a:latin typeface="Comic Sans MS"/>
                <a:ea typeface="Comic Sans MS"/>
                <a:cs typeface="Comic Sans MS"/>
                <a:sym typeface="Comic Sans MS"/>
              </a:rPr>
              <a:t>K8s Networking</a:t>
            </a:r>
            <a:endParaRPr sz="800">
              <a:solidFill>
                <a:srgbClr val="073763"/>
              </a:solidFill>
              <a:latin typeface="Comic Sans MS"/>
              <a:ea typeface="Comic Sans MS"/>
              <a:cs typeface="Comic Sans MS"/>
              <a:sym typeface="Comic Sans MS"/>
            </a:endParaRPr>
          </a:p>
          <a:p>
            <a:pPr indent="-279400" lvl="1" marL="914400" rtl="0" algn="l">
              <a:lnSpc>
                <a:spcPct val="100000"/>
              </a:lnSpc>
              <a:spcBef>
                <a:spcPts val="0"/>
              </a:spcBef>
              <a:spcAft>
                <a:spcPts val="0"/>
              </a:spcAft>
              <a:buClr>
                <a:srgbClr val="E06666"/>
              </a:buClr>
              <a:buSzPts val="800"/>
              <a:buFont typeface="Comic Sans MS"/>
              <a:buChar char="❏"/>
            </a:pPr>
            <a:r>
              <a:rPr lang="en" sz="800">
                <a:solidFill>
                  <a:srgbClr val="E06666"/>
                </a:solidFill>
                <a:latin typeface="Comic Sans MS"/>
                <a:ea typeface="Comic Sans MS"/>
                <a:cs typeface="Comic Sans MS"/>
                <a:sym typeface="Comic Sans MS"/>
              </a:rPr>
              <a:t>[Prerequisite - 1] Bridge, VLAN, VXLAN, vEtH etc</a:t>
            </a:r>
            <a:endParaRPr sz="800">
              <a:solidFill>
                <a:srgbClr val="E06666"/>
              </a:solidFill>
              <a:latin typeface="Comic Sans MS"/>
              <a:ea typeface="Comic Sans MS"/>
              <a:cs typeface="Comic Sans MS"/>
              <a:sym typeface="Comic Sans MS"/>
            </a:endParaRPr>
          </a:p>
          <a:p>
            <a:pPr indent="-279400" lvl="1" marL="914400" rtl="0" algn="l">
              <a:lnSpc>
                <a:spcPct val="100000"/>
              </a:lnSpc>
              <a:spcBef>
                <a:spcPts val="0"/>
              </a:spcBef>
              <a:spcAft>
                <a:spcPts val="0"/>
              </a:spcAft>
              <a:buClr>
                <a:srgbClr val="E06666"/>
              </a:buClr>
              <a:buSzPts val="800"/>
              <a:buFont typeface="Comic Sans MS"/>
              <a:buChar char="❏"/>
            </a:pPr>
            <a:r>
              <a:rPr lang="en" sz="800">
                <a:solidFill>
                  <a:srgbClr val="E06666"/>
                </a:solidFill>
                <a:latin typeface="Comic Sans MS"/>
                <a:ea typeface="Comic Sans MS"/>
                <a:cs typeface="Comic Sans MS"/>
                <a:sym typeface="Comic Sans MS"/>
              </a:rPr>
              <a:t>[Prerequisite - 2] Namespace</a:t>
            </a:r>
            <a:endParaRPr sz="800">
              <a:solidFill>
                <a:srgbClr val="E06666"/>
              </a:solidFill>
              <a:latin typeface="Comic Sans MS"/>
              <a:ea typeface="Comic Sans MS"/>
              <a:cs typeface="Comic Sans MS"/>
              <a:sym typeface="Comic Sans MS"/>
            </a:endParaRPr>
          </a:p>
          <a:p>
            <a:pPr indent="-279400" lvl="1" marL="914400" rtl="0" algn="l">
              <a:lnSpc>
                <a:spcPct val="100000"/>
              </a:lnSpc>
              <a:spcBef>
                <a:spcPts val="0"/>
              </a:spcBef>
              <a:spcAft>
                <a:spcPts val="0"/>
              </a:spcAft>
              <a:buClr>
                <a:srgbClr val="E06666"/>
              </a:buClr>
              <a:buSzPts val="800"/>
              <a:buFont typeface="Comic Sans MS"/>
              <a:buChar char="❏"/>
            </a:pPr>
            <a:r>
              <a:rPr lang="en" sz="800">
                <a:solidFill>
                  <a:srgbClr val="E06666"/>
                </a:solidFill>
                <a:latin typeface="Comic Sans MS"/>
                <a:ea typeface="Comic Sans MS"/>
                <a:cs typeface="Comic Sans MS"/>
                <a:sym typeface="Comic Sans MS"/>
              </a:rPr>
              <a:t>[Prerequisite - 3] Ip-tables</a:t>
            </a:r>
            <a:endParaRPr sz="800">
              <a:solidFill>
                <a:srgbClr val="E06666"/>
              </a:solidFill>
              <a:latin typeface="Comic Sans MS"/>
              <a:ea typeface="Comic Sans MS"/>
              <a:cs typeface="Comic Sans MS"/>
              <a:sym typeface="Comic Sans MS"/>
            </a:endParaRPr>
          </a:p>
          <a:p>
            <a:pPr indent="-279400" lvl="1" marL="914400" rtl="0" algn="l">
              <a:lnSpc>
                <a:spcPct val="100000"/>
              </a:lnSpc>
              <a:spcBef>
                <a:spcPts val="0"/>
              </a:spcBef>
              <a:spcAft>
                <a:spcPts val="0"/>
              </a:spcAft>
              <a:buClr>
                <a:srgbClr val="E06666"/>
              </a:buClr>
              <a:buSzPts val="800"/>
              <a:buFont typeface="Comic Sans MS"/>
              <a:buChar char="❏"/>
            </a:pPr>
            <a:r>
              <a:rPr lang="en" sz="800">
                <a:solidFill>
                  <a:srgbClr val="E06666"/>
                </a:solidFill>
                <a:latin typeface="Comic Sans MS"/>
                <a:ea typeface="Comic Sans MS"/>
                <a:cs typeface="Comic Sans MS"/>
                <a:sym typeface="Comic Sans MS"/>
              </a:rPr>
              <a:t>Demo: How namespace networking works</a:t>
            </a:r>
            <a:endParaRPr sz="800">
              <a:solidFill>
                <a:srgbClr val="E06666"/>
              </a:solidFill>
              <a:latin typeface="Comic Sans MS"/>
              <a:ea typeface="Comic Sans MS"/>
              <a:cs typeface="Comic Sans MS"/>
              <a:sym typeface="Comic Sans MS"/>
            </a:endParaRPr>
          </a:p>
          <a:p>
            <a:pPr indent="-279400" lvl="1" marL="914400" rtl="0" algn="l">
              <a:lnSpc>
                <a:spcPct val="100000"/>
              </a:lnSpc>
              <a:spcBef>
                <a:spcPts val="0"/>
              </a:spcBef>
              <a:spcAft>
                <a:spcPts val="0"/>
              </a:spcAft>
              <a:buClr>
                <a:srgbClr val="274E13"/>
              </a:buClr>
              <a:buSzPts val="800"/>
              <a:buFont typeface="Comic Sans MS"/>
              <a:buChar char="❏"/>
            </a:pPr>
            <a:r>
              <a:rPr lang="en" sz="800">
                <a:solidFill>
                  <a:srgbClr val="274E13"/>
                </a:solidFill>
                <a:latin typeface="Comic Sans MS"/>
                <a:ea typeface="Comic Sans MS"/>
                <a:cs typeface="Comic Sans MS"/>
                <a:sym typeface="Comic Sans MS"/>
              </a:rPr>
              <a:t>Introduction</a:t>
            </a:r>
            <a:endParaRPr sz="800">
              <a:solidFill>
                <a:srgbClr val="274E13"/>
              </a:solidFill>
              <a:latin typeface="Comic Sans MS"/>
              <a:ea typeface="Comic Sans MS"/>
              <a:cs typeface="Comic Sans MS"/>
              <a:sym typeface="Comic Sans MS"/>
            </a:endParaRPr>
          </a:p>
          <a:p>
            <a:pPr indent="-279400" lvl="1" marL="914400" rtl="0" algn="l">
              <a:lnSpc>
                <a:spcPct val="100000"/>
              </a:lnSpc>
              <a:spcBef>
                <a:spcPts val="0"/>
              </a:spcBef>
              <a:spcAft>
                <a:spcPts val="0"/>
              </a:spcAft>
              <a:buClr>
                <a:srgbClr val="274E13"/>
              </a:buClr>
              <a:buSzPts val="800"/>
              <a:buFont typeface="Comic Sans MS"/>
              <a:buChar char="❏"/>
            </a:pPr>
            <a:r>
              <a:rPr lang="en" sz="800">
                <a:solidFill>
                  <a:srgbClr val="274E13"/>
                </a:solidFill>
                <a:latin typeface="Comic Sans MS"/>
                <a:ea typeface="Comic Sans MS"/>
                <a:cs typeface="Comic Sans MS"/>
                <a:sym typeface="Comic Sans MS"/>
              </a:rPr>
              <a:t>containers in the same pod</a:t>
            </a:r>
            <a:endParaRPr sz="800">
              <a:solidFill>
                <a:srgbClr val="274E13"/>
              </a:solidFill>
              <a:latin typeface="Comic Sans MS"/>
              <a:ea typeface="Comic Sans MS"/>
              <a:cs typeface="Comic Sans MS"/>
              <a:sym typeface="Comic Sans MS"/>
            </a:endParaRPr>
          </a:p>
          <a:p>
            <a:pPr indent="-279400" lvl="1" marL="914400" rtl="0" algn="l">
              <a:lnSpc>
                <a:spcPct val="100000"/>
              </a:lnSpc>
              <a:spcBef>
                <a:spcPts val="0"/>
              </a:spcBef>
              <a:spcAft>
                <a:spcPts val="0"/>
              </a:spcAft>
              <a:buClr>
                <a:srgbClr val="274E13"/>
              </a:buClr>
              <a:buSzPts val="800"/>
              <a:buFont typeface="Comic Sans MS"/>
              <a:buChar char="❏"/>
            </a:pPr>
            <a:r>
              <a:rPr lang="en" sz="800">
                <a:solidFill>
                  <a:srgbClr val="274E13"/>
                </a:solidFill>
                <a:latin typeface="Comic Sans MS"/>
                <a:ea typeface="Comic Sans MS"/>
                <a:cs typeface="Comic Sans MS"/>
                <a:sym typeface="Comic Sans MS"/>
              </a:rPr>
              <a:t>pods on the same node</a:t>
            </a:r>
            <a:endParaRPr sz="800">
              <a:solidFill>
                <a:srgbClr val="274E13"/>
              </a:solidFill>
              <a:latin typeface="Comic Sans MS"/>
              <a:ea typeface="Comic Sans MS"/>
              <a:cs typeface="Comic Sans MS"/>
              <a:sym typeface="Comic Sans MS"/>
            </a:endParaRPr>
          </a:p>
          <a:p>
            <a:pPr indent="-279400" lvl="1" marL="914400" rtl="0" algn="l">
              <a:lnSpc>
                <a:spcPct val="100000"/>
              </a:lnSpc>
              <a:spcBef>
                <a:spcPts val="0"/>
              </a:spcBef>
              <a:spcAft>
                <a:spcPts val="0"/>
              </a:spcAft>
              <a:buClr>
                <a:srgbClr val="274E13"/>
              </a:buClr>
              <a:buSzPts val="800"/>
              <a:buFont typeface="Comic Sans MS"/>
              <a:buChar char="❏"/>
            </a:pPr>
            <a:r>
              <a:rPr lang="en" sz="800">
                <a:solidFill>
                  <a:srgbClr val="274E13"/>
                </a:solidFill>
                <a:latin typeface="Comic Sans MS"/>
                <a:ea typeface="Comic Sans MS"/>
                <a:cs typeface="Comic Sans MS"/>
                <a:sym typeface="Comic Sans MS"/>
              </a:rPr>
              <a:t>pods on different nodes</a:t>
            </a:r>
            <a:endParaRPr sz="800">
              <a:solidFill>
                <a:srgbClr val="274E13"/>
              </a:solidFill>
              <a:latin typeface="Comic Sans MS"/>
              <a:ea typeface="Comic Sans MS"/>
              <a:cs typeface="Comic Sans MS"/>
              <a:sym typeface="Comic Sans MS"/>
            </a:endParaRPr>
          </a:p>
          <a:p>
            <a:pPr indent="-279400" lvl="1" marL="914400" rtl="0" algn="l">
              <a:lnSpc>
                <a:spcPct val="100000"/>
              </a:lnSpc>
              <a:spcBef>
                <a:spcPts val="0"/>
              </a:spcBef>
              <a:spcAft>
                <a:spcPts val="0"/>
              </a:spcAft>
              <a:buClr>
                <a:srgbClr val="274E13"/>
              </a:buClr>
              <a:buSzPts val="800"/>
              <a:buFont typeface="Comic Sans MS"/>
              <a:buChar char="❏"/>
            </a:pPr>
            <a:r>
              <a:rPr lang="en" sz="800">
                <a:solidFill>
                  <a:srgbClr val="274E13"/>
                </a:solidFill>
                <a:latin typeface="Comic Sans MS"/>
                <a:ea typeface="Comic Sans MS"/>
                <a:cs typeface="Comic Sans MS"/>
                <a:sym typeface="Comic Sans MS"/>
              </a:rPr>
              <a:t>DNS</a:t>
            </a:r>
            <a:endParaRPr sz="800">
              <a:solidFill>
                <a:srgbClr val="E06666"/>
              </a:solidFill>
              <a:latin typeface="Comic Sans MS"/>
              <a:ea typeface="Comic Sans MS"/>
              <a:cs typeface="Comic Sans MS"/>
              <a:sym typeface="Comic Sans MS"/>
            </a:endParaRPr>
          </a:p>
          <a:p>
            <a:pPr indent="-279400" lvl="0" marL="457200" rtl="0" algn="l">
              <a:lnSpc>
                <a:spcPct val="100000"/>
              </a:lnSpc>
              <a:spcBef>
                <a:spcPts val="0"/>
              </a:spcBef>
              <a:spcAft>
                <a:spcPts val="0"/>
              </a:spcAft>
              <a:buSzPts val="800"/>
              <a:buFont typeface="Comic Sans MS"/>
              <a:buChar char="❏"/>
            </a:pPr>
            <a:r>
              <a:rPr lang="en" sz="800">
                <a:solidFill>
                  <a:srgbClr val="073763"/>
                </a:solidFill>
                <a:latin typeface="Comic Sans MS"/>
                <a:ea typeface="Comic Sans MS"/>
                <a:cs typeface="Comic Sans MS"/>
                <a:sym typeface="Comic Sans MS"/>
              </a:rPr>
              <a:t>K8s Services</a:t>
            </a:r>
            <a:endParaRPr sz="800">
              <a:solidFill>
                <a:srgbClr val="073763"/>
              </a:solidFill>
              <a:latin typeface="Comic Sans MS"/>
              <a:ea typeface="Comic Sans MS"/>
              <a:cs typeface="Comic Sans MS"/>
              <a:sym typeface="Comic Sans MS"/>
            </a:endParaRPr>
          </a:p>
          <a:p>
            <a:pPr indent="-279400" lvl="1" marL="914400" marR="0" rtl="0" algn="l">
              <a:lnSpc>
                <a:spcPct val="100000"/>
              </a:lnSpc>
              <a:spcBef>
                <a:spcPts val="0"/>
              </a:spcBef>
              <a:spcAft>
                <a:spcPts val="0"/>
              </a:spcAft>
              <a:buClr>
                <a:srgbClr val="274E13"/>
              </a:buClr>
              <a:buSzPts val="800"/>
              <a:buFont typeface="Comic Sans MS"/>
              <a:buChar char="❏"/>
            </a:pPr>
            <a:r>
              <a:rPr lang="en" sz="800">
                <a:solidFill>
                  <a:srgbClr val="274E13"/>
                </a:solidFill>
                <a:latin typeface="Comic Sans MS"/>
                <a:ea typeface="Comic Sans MS"/>
                <a:cs typeface="Comic Sans MS"/>
                <a:sym typeface="Comic Sans MS"/>
              </a:rPr>
              <a:t>Understanding services</a:t>
            </a:r>
            <a:endParaRPr sz="800">
              <a:solidFill>
                <a:srgbClr val="274E13"/>
              </a:solidFill>
              <a:latin typeface="Comic Sans MS"/>
              <a:ea typeface="Comic Sans MS"/>
              <a:cs typeface="Comic Sans MS"/>
              <a:sym typeface="Comic Sans MS"/>
            </a:endParaRPr>
          </a:p>
          <a:p>
            <a:pPr indent="-279400" lvl="1" marL="914400" marR="0" rtl="0" algn="l">
              <a:lnSpc>
                <a:spcPct val="100000"/>
              </a:lnSpc>
              <a:spcBef>
                <a:spcPts val="0"/>
              </a:spcBef>
              <a:spcAft>
                <a:spcPts val="0"/>
              </a:spcAft>
              <a:buClr>
                <a:srgbClr val="274E13"/>
              </a:buClr>
              <a:buSzPts val="800"/>
              <a:buFont typeface="Comic Sans MS"/>
              <a:buChar char="❏"/>
            </a:pPr>
            <a:r>
              <a:rPr lang="en" sz="800">
                <a:solidFill>
                  <a:srgbClr val="274E13"/>
                </a:solidFill>
                <a:latin typeface="Comic Sans MS"/>
                <a:ea typeface="Comic Sans MS"/>
                <a:cs typeface="Comic Sans MS"/>
                <a:sym typeface="Comic Sans MS"/>
              </a:rPr>
              <a:t>Kube-proxy</a:t>
            </a:r>
            <a:endParaRPr sz="800">
              <a:solidFill>
                <a:srgbClr val="274E13"/>
              </a:solidFill>
              <a:latin typeface="Comic Sans MS"/>
              <a:ea typeface="Comic Sans MS"/>
              <a:cs typeface="Comic Sans MS"/>
              <a:sym typeface="Comic Sans MS"/>
            </a:endParaRPr>
          </a:p>
          <a:p>
            <a:pPr indent="-279400" lvl="1" marL="914400" marR="0" rtl="0" algn="l">
              <a:lnSpc>
                <a:spcPct val="100000"/>
              </a:lnSpc>
              <a:spcBef>
                <a:spcPts val="0"/>
              </a:spcBef>
              <a:spcAft>
                <a:spcPts val="0"/>
              </a:spcAft>
              <a:buClr>
                <a:srgbClr val="274E13"/>
              </a:buClr>
              <a:buSzPts val="800"/>
              <a:buFont typeface="Comic Sans MS"/>
              <a:buChar char="❏"/>
            </a:pPr>
            <a:r>
              <a:rPr lang="en" sz="800">
                <a:solidFill>
                  <a:srgbClr val="274E13"/>
                </a:solidFill>
                <a:latin typeface="Comic Sans MS"/>
                <a:ea typeface="Comic Sans MS"/>
                <a:cs typeface="Comic Sans MS"/>
                <a:sym typeface="Comic Sans MS"/>
              </a:rPr>
              <a:t>Load-balancer, Ingress</a:t>
            </a:r>
            <a:endParaRPr sz="800">
              <a:solidFill>
                <a:srgbClr val="274E13"/>
              </a:solidFill>
              <a:latin typeface="Comic Sans MS"/>
              <a:ea typeface="Comic Sans MS"/>
              <a:cs typeface="Comic Sans MS"/>
              <a:sym typeface="Comic Sans MS"/>
            </a:endParaRPr>
          </a:p>
          <a:p>
            <a:pPr indent="-279400" lvl="0" marL="457200" rtl="0" algn="l">
              <a:lnSpc>
                <a:spcPct val="100000"/>
              </a:lnSpc>
              <a:spcBef>
                <a:spcPts val="0"/>
              </a:spcBef>
              <a:spcAft>
                <a:spcPts val="0"/>
              </a:spcAft>
              <a:buSzPts val="800"/>
              <a:buFont typeface="Comic Sans MS"/>
              <a:buChar char="❏"/>
            </a:pPr>
            <a:r>
              <a:rPr lang="en" sz="800">
                <a:solidFill>
                  <a:srgbClr val="073763"/>
                </a:solidFill>
                <a:latin typeface="Comic Sans MS"/>
                <a:ea typeface="Comic Sans MS"/>
                <a:cs typeface="Comic Sans MS"/>
                <a:sym typeface="Comic Sans MS"/>
              </a:rPr>
              <a:t>K8s CNI</a:t>
            </a:r>
            <a:endParaRPr sz="800">
              <a:latin typeface="Comic Sans MS"/>
              <a:ea typeface="Comic Sans MS"/>
              <a:cs typeface="Comic Sans MS"/>
              <a:sym typeface="Comic Sans MS"/>
            </a:endParaRPr>
          </a:p>
          <a:p>
            <a:pPr indent="-279400" lvl="1" marL="914400" rtl="0" algn="l">
              <a:lnSpc>
                <a:spcPct val="100000"/>
              </a:lnSpc>
              <a:spcBef>
                <a:spcPts val="0"/>
              </a:spcBef>
              <a:spcAft>
                <a:spcPts val="0"/>
              </a:spcAft>
              <a:buSzPts val="800"/>
              <a:buFont typeface="Comic Sans MS"/>
              <a:buChar char="❏"/>
            </a:pPr>
            <a:r>
              <a:rPr lang="en" sz="800">
                <a:solidFill>
                  <a:srgbClr val="274E13"/>
                </a:solidFill>
                <a:latin typeface="Comic Sans MS"/>
                <a:ea typeface="Comic Sans MS"/>
                <a:cs typeface="Comic Sans MS"/>
                <a:sym typeface="Comic Sans MS"/>
              </a:rPr>
              <a:t>Introduction</a:t>
            </a:r>
            <a:endParaRPr sz="800">
              <a:solidFill>
                <a:srgbClr val="274E13"/>
              </a:solidFill>
              <a:latin typeface="Comic Sans MS"/>
              <a:ea typeface="Comic Sans MS"/>
              <a:cs typeface="Comic Sans MS"/>
              <a:sym typeface="Comic Sans MS"/>
            </a:endParaRPr>
          </a:p>
          <a:p>
            <a:pPr indent="-279400" lvl="1" marL="914400" rtl="0" algn="l">
              <a:lnSpc>
                <a:spcPct val="100000"/>
              </a:lnSpc>
              <a:spcBef>
                <a:spcPts val="0"/>
              </a:spcBef>
              <a:spcAft>
                <a:spcPts val="0"/>
              </a:spcAft>
              <a:buSzPts val="800"/>
              <a:buFont typeface="Comic Sans MS"/>
              <a:buChar char="❏"/>
            </a:pPr>
            <a:r>
              <a:rPr lang="en" sz="800">
                <a:solidFill>
                  <a:srgbClr val="274E13"/>
                </a:solidFill>
                <a:latin typeface="Comic Sans MS"/>
                <a:ea typeface="Comic Sans MS"/>
                <a:cs typeface="Comic Sans MS"/>
                <a:sym typeface="Comic Sans MS"/>
              </a:rPr>
              <a:t>Specification</a:t>
            </a:r>
            <a:endParaRPr sz="800">
              <a:solidFill>
                <a:srgbClr val="274E13"/>
              </a:solidFill>
              <a:latin typeface="Comic Sans MS"/>
              <a:ea typeface="Comic Sans MS"/>
              <a:cs typeface="Comic Sans MS"/>
              <a:sym typeface="Comic Sans MS"/>
            </a:endParaRPr>
          </a:p>
          <a:p>
            <a:pPr indent="-279400" lvl="1" marL="914400" rtl="0" algn="l">
              <a:lnSpc>
                <a:spcPct val="100000"/>
              </a:lnSpc>
              <a:spcBef>
                <a:spcPts val="0"/>
              </a:spcBef>
              <a:spcAft>
                <a:spcPts val="0"/>
              </a:spcAft>
              <a:buSzPts val="800"/>
              <a:buFont typeface="Comic Sans MS"/>
              <a:buChar char="❏"/>
            </a:pPr>
            <a:r>
              <a:rPr lang="en" sz="800">
                <a:solidFill>
                  <a:srgbClr val="274E13"/>
                </a:solidFill>
                <a:latin typeface="Comic Sans MS"/>
                <a:ea typeface="Comic Sans MS"/>
                <a:cs typeface="Comic Sans MS"/>
                <a:sym typeface="Comic Sans MS"/>
              </a:rPr>
              <a:t>Plugins</a:t>
            </a:r>
            <a:endParaRPr sz="800">
              <a:solidFill>
                <a:srgbClr val="274E13"/>
              </a:solidFill>
              <a:latin typeface="Comic Sans MS"/>
              <a:ea typeface="Comic Sans MS"/>
              <a:cs typeface="Comic Sans MS"/>
              <a:sym typeface="Comic Sans MS"/>
            </a:endParaRPr>
          </a:p>
          <a:p>
            <a:pPr indent="-279400" lvl="1" marL="914400" rtl="0" algn="l">
              <a:lnSpc>
                <a:spcPct val="100000"/>
              </a:lnSpc>
              <a:spcBef>
                <a:spcPts val="0"/>
              </a:spcBef>
              <a:spcAft>
                <a:spcPts val="0"/>
              </a:spcAft>
              <a:buSzPts val="800"/>
              <a:buFont typeface="Comic Sans MS"/>
              <a:buChar char="❏"/>
            </a:pPr>
            <a:r>
              <a:rPr lang="en" sz="800">
                <a:solidFill>
                  <a:srgbClr val="274E13"/>
                </a:solidFill>
                <a:latin typeface="Comic Sans MS"/>
                <a:ea typeface="Comic Sans MS"/>
                <a:cs typeface="Comic Sans MS"/>
                <a:sym typeface="Comic Sans MS"/>
              </a:rPr>
              <a:t>Sample plugins</a:t>
            </a:r>
            <a:endParaRPr sz="800">
              <a:solidFill>
                <a:srgbClr val="274E13"/>
              </a:solidFill>
              <a:latin typeface="Comic Sans MS"/>
              <a:ea typeface="Comic Sans MS"/>
              <a:cs typeface="Comic Sans MS"/>
              <a:sym typeface="Comic Sans MS"/>
            </a:endParaRPr>
          </a:p>
          <a:p>
            <a:pPr indent="-279400" lvl="1" marL="914400" rtl="0" algn="l">
              <a:lnSpc>
                <a:spcPct val="100000"/>
              </a:lnSpc>
              <a:spcBef>
                <a:spcPts val="0"/>
              </a:spcBef>
              <a:spcAft>
                <a:spcPts val="0"/>
              </a:spcAft>
              <a:buSzPts val="800"/>
              <a:buFont typeface="Comic Sans MS"/>
              <a:buChar char="❏"/>
            </a:pPr>
            <a:r>
              <a:rPr lang="en" sz="800">
                <a:solidFill>
                  <a:srgbClr val="274E13"/>
                </a:solidFill>
                <a:latin typeface="Comic Sans MS"/>
                <a:ea typeface="Comic Sans MS"/>
                <a:cs typeface="Comic Sans MS"/>
                <a:sym typeface="Comic Sans MS"/>
              </a:rPr>
              <a:t>3rd party plugins</a:t>
            </a:r>
            <a:endParaRPr sz="800">
              <a:solidFill>
                <a:srgbClr val="274E13"/>
              </a:solidFill>
              <a:latin typeface="Comic Sans MS"/>
              <a:ea typeface="Comic Sans MS"/>
              <a:cs typeface="Comic Sans MS"/>
              <a:sym typeface="Comic Sans MS"/>
            </a:endParaRPr>
          </a:p>
          <a:p>
            <a:pPr indent="-279400" lvl="0" marL="457200" rtl="0" algn="l">
              <a:lnSpc>
                <a:spcPct val="100000"/>
              </a:lnSpc>
              <a:spcBef>
                <a:spcPts val="0"/>
              </a:spcBef>
              <a:spcAft>
                <a:spcPts val="0"/>
              </a:spcAft>
              <a:buClr>
                <a:srgbClr val="274E13"/>
              </a:buClr>
              <a:buSzPts val="800"/>
              <a:buFont typeface="Comic Sans MS"/>
              <a:buChar char="❏"/>
            </a:pPr>
            <a:r>
              <a:rPr lang="en" sz="800">
                <a:solidFill>
                  <a:srgbClr val="274E13"/>
                </a:solidFill>
                <a:latin typeface="Comic Sans MS"/>
                <a:ea typeface="Comic Sans MS"/>
                <a:cs typeface="Comic Sans MS"/>
                <a:sym typeface="Comic Sans MS"/>
              </a:rPr>
              <a:t>K8s Networking model (general topics)</a:t>
            </a:r>
            <a:endParaRPr sz="800">
              <a:solidFill>
                <a:srgbClr val="274E13"/>
              </a:solidFill>
              <a:latin typeface="Comic Sans MS"/>
              <a:ea typeface="Comic Sans MS"/>
              <a:cs typeface="Comic Sans MS"/>
              <a:sym typeface="Comic Sans MS"/>
            </a:endParaRPr>
          </a:p>
        </p:txBody>
      </p:sp>
      <p:sp>
        <p:nvSpPr>
          <p:cNvPr id="57" name="Google Shape;57;p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Topics</a:t>
            </a:r>
            <a:endParaRPr>
              <a:latin typeface="Comic Sans MS"/>
              <a:ea typeface="Comic Sans MS"/>
              <a:cs typeface="Comic Sans MS"/>
              <a:sym typeface="Comic Sans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E06666"/>
                </a:solidFill>
                <a:latin typeface="Comic Sans MS"/>
                <a:ea typeface="Comic Sans MS"/>
                <a:cs typeface="Comic Sans MS"/>
                <a:sym typeface="Comic Sans MS"/>
              </a:rPr>
              <a:t>Load balancer</a:t>
            </a:r>
            <a:endParaRPr/>
          </a:p>
        </p:txBody>
      </p:sp>
      <p:sp>
        <p:nvSpPr>
          <p:cNvPr id="283" name="Google Shape;283;p30"/>
          <p:cNvSpPr txBox="1"/>
          <p:nvPr>
            <p:ph idx="1" type="body"/>
          </p:nvPr>
        </p:nvSpPr>
        <p:spPr>
          <a:xfrm>
            <a:off x="311700" y="1085100"/>
            <a:ext cx="8385900" cy="788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200">
                <a:solidFill>
                  <a:schemeClr val="dk1"/>
                </a:solidFill>
                <a:latin typeface="Comic Sans MS"/>
                <a:ea typeface="Comic Sans MS"/>
                <a:cs typeface="Comic Sans MS"/>
                <a:sym typeface="Comic Sans MS"/>
              </a:rPr>
              <a:t>The</a:t>
            </a:r>
            <a:r>
              <a:rPr lang="en" sz="1600">
                <a:solidFill>
                  <a:schemeClr val="dk1"/>
                </a:solidFill>
                <a:highlight>
                  <a:srgbClr val="FFFFFF"/>
                </a:highlight>
                <a:latin typeface="Georgia"/>
                <a:ea typeface="Georgia"/>
                <a:cs typeface="Georgia"/>
                <a:sym typeface="Georgia"/>
              </a:rPr>
              <a:t> </a:t>
            </a:r>
            <a:r>
              <a:rPr lang="en" sz="1200">
                <a:solidFill>
                  <a:schemeClr val="dk1"/>
                </a:solidFill>
                <a:latin typeface="Comic Sans MS"/>
                <a:ea typeface="Comic Sans MS"/>
                <a:cs typeface="Comic Sans MS"/>
                <a:sym typeface="Comic Sans MS"/>
              </a:rPr>
              <a:t>problem with the nodeport is  it allocates a port from a range 30000–32767 dynamically. Therefore standard ports such as 80, 443 or 8443 are cannot be used. Because of this dynamic allocation, you do not know the assigned port in advance. </a:t>
            </a:r>
            <a:endParaRPr sz="1200">
              <a:solidFill>
                <a:srgbClr val="000000"/>
              </a:solidFill>
              <a:latin typeface="Comic Sans MS"/>
              <a:ea typeface="Comic Sans MS"/>
              <a:cs typeface="Comic Sans MS"/>
              <a:sym typeface="Comic Sans MS"/>
            </a:endParaRPr>
          </a:p>
          <a:p>
            <a:pPr indent="0" lvl="0" marL="0" marR="0" rtl="0" algn="l">
              <a:lnSpc>
                <a:spcPct val="115000"/>
              </a:lnSpc>
              <a:spcBef>
                <a:spcPts val="0"/>
              </a:spcBef>
              <a:spcAft>
                <a:spcPts val="1600"/>
              </a:spcAft>
              <a:buNone/>
            </a:pPr>
            <a:r>
              <a:t/>
            </a:r>
            <a:endParaRPr sz="1200">
              <a:solidFill>
                <a:srgbClr val="4D5592"/>
              </a:solidFill>
              <a:highlight>
                <a:srgbClr val="FFFFFF"/>
              </a:highlight>
              <a:latin typeface="Comic Sans MS"/>
              <a:ea typeface="Comic Sans MS"/>
              <a:cs typeface="Comic Sans MS"/>
              <a:sym typeface="Comic Sans MS"/>
            </a:endParaRPr>
          </a:p>
        </p:txBody>
      </p:sp>
      <p:sp>
        <p:nvSpPr>
          <p:cNvPr id="284" name="Google Shape;284;p30"/>
          <p:cNvSpPr txBox="1"/>
          <p:nvPr/>
        </p:nvSpPr>
        <p:spPr>
          <a:xfrm>
            <a:off x="343675" y="1940575"/>
            <a:ext cx="4564200" cy="18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Comic Sans MS"/>
                <a:ea typeface="Comic Sans MS"/>
                <a:cs typeface="Comic Sans MS"/>
                <a:sym typeface="Comic Sans MS"/>
              </a:rPr>
              <a:t>Declaring a Service as LoadBalancer exposes it externally, using a cloud provider’s load balancer solution (In case of baremetal you may need to create your own). This external load balancer is associated with a specific IP address and routes external traffic to a Kubernetes service in your cluster.</a:t>
            </a:r>
            <a:endParaRPr sz="1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n" sz="1000">
                <a:solidFill>
                  <a:schemeClr val="dk1"/>
                </a:solidFill>
                <a:latin typeface="Comic Sans MS"/>
                <a:ea typeface="Comic Sans MS"/>
                <a:cs typeface="Comic Sans MS"/>
                <a:sym typeface="Comic Sans MS"/>
              </a:rPr>
              <a:t>The cloud provider will provision a load balancer for the Service, and map it to its automatically assigned NodePort.</a:t>
            </a:r>
            <a:endParaRPr sz="1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000">
              <a:solidFill>
                <a:schemeClr val="dk1"/>
              </a:solidFill>
              <a:latin typeface="Comic Sans MS"/>
              <a:ea typeface="Comic Sans MS"/>
              <a:cs typeface="Comic Sans MS"/>
              <a:sym typeface="Comic Sans MS"/>
            </a:endParaRPr>
          </a:p>
          <a:p>
            <a:pPr indent="0" lvl="0" marL="0" rtl="0" algn="l">
              <a:lnSpc>
                <a:spcPct val="100000"/>
              </a:lnSpc>
              <a:spcBef>
                <a:spcPts val="0"/>
              </a:spcBef>
              <a:spcAft>
                <a:spcPts val="0"/>
              </a:spcAft>
              <a:buNone/>
            </a:pPr>
            <a:r>
              <a:rPr lang="en" sz="1200">
                <a:solidFill>
                  <a:schemeClr val="dk1"/>
                </a:solidFill>
                <a:latin typeface="Comic Sans MS"/>
                <a:ea typeface="Comic Sans MS"/>
                <a:cs typeface="Comic Sans MS"/>
                <a:sym typeface="Comic Sans MS"/>
              </a:rPr>
              <a:t>Loadbalancer provides load balancing at L7  layer(HTTP) and advanced routing rules based on HTTP header etc.</a:t>
            </a:r>
            <a:endParaRPr sz="1200">
              <a:latin typeface="Comic Sans MS"/>
              <a:ea typeface="Comic Sans MS"/>
              <a:cs typeface="Comic Sans MS"/>
              <a:sym typeface="Comic Sans MS"/>
            </a:endParaRPr>
          </a:p>
        </p:txBody>
      </p:sp>
      <p:sp>
        <p:nvSpPr>
          <p:cNvPr id="285" name="Google Shape;285;p30"/>
          <p:cNvSpPr txBox="1"/>
          <p:nvPr/>
        </p:nvSpPr>
        <p:spPr>
          <a:xfrm>
            <a:off x="195625" y="4189050"/>
            <a:ext cx="4860300" cy="788100"/>
          </a:xfrm>
          <a:prstGeom prst="rect">
            <a:avLst/>
          </a:prstGeom>
          <a:solidFill>
            <a:srgbClr val="85200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Comic Sans MS"/>
                <a:ea typeface="Comic Sans MS"/>
                <a:cs typeface="Comic Sans MS"/>
                <a:sym typeface="Comic Sans MS"/>
              </a:rPr>
              <a:t>Disadvantage is that each service you expose with a LoadBalancer will get its own IP address, in other words Every time you want to expose a new service to the outside world, you have to create a new LoadBalancer and get an IP address.</a:t>
            </a:r>
            <a:endParaRPr sz="1100">
              <a:solidFill>
                <a:srgbClr val="FFFFFF"/>
              </a:solidFill>
              <a:latin typeface="Comic Sans MS"/>
              <a:ea typeface="Comic Sans MS"/>
              <a:cs typeface="Comic Sans MS"/>
              <a:sym typeface="Comic Sans MS"/>
            </a:endParaRPr>
          </a:p>
        </p:txBody>
      </p:sp>
      <p:pic>
        <p:nvPicPr>
          <p:cNvPr id="286" name="Google Shape;286;p30"/>
          <p:cNvPicPr preferRelativeResize="0"/>
          <p:nvPr/>
        </p:nvPicPr>
        <p:blipFill>
          <a:blip r:embed="rId3">
            <a:alphaModFix/>
          </a:blip>
          <a:stretch>
            <a:fillRect/>
          </a:stretch>
        </p:blipFill>
        <p:spPr>
          <a:xfrm>
            <a:off x="4876000" y="1705849"/>
            <a:ext cx="4207350" cy="2338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rgbClr val="E06666"/>
                </a:solidFill>
                <a:latin typeface="Comic Sans MS"/>
                <a:ea typeface="Comic Sans MS"/>
                <a:cs typeface="Comic Sans MS"/>
                <a:sym typeface="Comic Sans MS"/>
              </a:rPr>
              <a:t>Load balancer</a:t>
            </a:r>
            <a:endParaRPr/>
          </a:p>
          <a:p>
            <a:pPr indent="0" lvl="0" marL="0" rtl="0" algn="l">
              <a:spcBef>
                <a:spcPts val="0"/>
              </a:spcBef>
              <a:spcAft>
                <a:spcPts val="0"/>
              </a:spcAft>
              <a:buNone/>
            </a:pPr>
            <a:r>
              <a:t/>
            </a:r>
            <a:endParaRPr/>
          </a:p>
        </p:txBody>
      </p:sp>
      <p:pic>
        <p:nvPicPr>
          <p:cNvPr id="292" name="Google Shape;292;p31"/>
          <p:cNvPicPr preferRelativeResize="0"/>
          <p:nvPr/>
        </p:nvPicPr>
        <p:blipFill>
          <a:blip r:embed="rId3">
            <a:alphaModFix/>
          </a:blip>
          <a:stretch>
            <a:fillRect/>
          </a:stretch>
        </p:blipFill>
        <p:spPr>
          <a:xfrm>
            <a:off x="397813" y="1291938"/>
            <a:ext cx="2352675" cy="2257425"/>
          </a:xfrm>
          <a:prstGeom prst="rect">
            <a:avLst/>
          </a:prstGeom>
          <a:noFill/>
          <a:ln>
            <a:noFill/>
          </a:ln>
        </p:spPr>
      </p:pic>
      <p:pic>
        <p:nvPicPr>
          <p:cNvPr id="293" name="Google Shape;293;p31"/>
          <p:cNvPicPr preferRelativeResize="0"/>
          <p:nvPr/>
        </p:nvPicPr>
        <p:blipFill>
          <a:blip r:embed="rId4">
            <a:alphaModFix/>
          </a:blip>
          <a:stretch>
            <a:fillRect/>
          </a:stretch>
        </p:blipFill>
        <p:spPr>
          <a:xfrm>
            <a:off x="2984488" y="1223950"/>
            <a:ext cx="5800725" cy="2695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100"/>
              </a:spcBef>
              <a:spcAft>
                <a:spcPts val="0"/>
              </a:spcAft>
              <a:buNone/>
            </a:pPr>
            <a:r>
              <a:rPr lang="en" sz="3000">
                <a:solidFill>
                  <a:srgbClr val="E06666"/>
                </a:solidFill>
                <a:latin typeface="Comic Sans MS"/>
                <a:ea typeface="Comic Sans MS"/>
                <a:cs typeface="Comic Sans MS"/>
                <a:sym typeface="Comic Sans MS"/>
              </a:rPr>
              <a:t>DNS</a:t>
            </a:r>
            <a:endParaRPr b="1" sz="1700">
              <a:solidFill>
                <a:srgbClr val="4875D5"/>
              </a:solidFill>
            </a:endParaRPr>
          </a:p>
          <a:p>
            <a:pPr indent="0" lvl="0" marL="0" marR="0" rtl="0" algn="l">
              <a:lnSpc>
                <a:spcPct val="115000"/>
              </a:lnSpc>
              <a:spcBef>
                <a:spcPts val="1100"/>
              </a:spcBef>
              <a:spcAft>
                <a:spcPts val="1100"/>
              </a:spcAft>
              <a:buNone/>
            </a:pPr>
            <a:r>
              <a:t/>
            </a:r>
            <a:endParaRPr sz="3000">
              <a:solidFill>
                <a:srgbClr val="E06666"/>
              </a:solidFill>
              <a:latin typeface="Comic Sans MS"/>
              <a:ea typeface="Comic Sans MS"/>
              <a:cs typeface="Comic Sans MS"/>
              <a:sym typeface="Comic Sans MS"/>
            </a:endParaRPr>
          </a:p>
        </p:txBody>
      </p:sp>
      <p:sp>
        <p:nvSpPr>
          <p:cNvPr id="299" name="Google Shape;299;p32"/>
          <p:cNvSpPr txBox="1"/>
          <p:nvPr>
            <p:ph idx="1" type="body"/>
          </p:nvPr>
        </p:nvSpPr>
        <p:spPr>
          <a:xfrm>
            <a:off x="311700" y="1152475"/>
            <a:ext cx="82974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222222"/>
                </a:solidFill>
                <a:latin typeface="Comic Sans MS"/>
                <a:ea typeface="Comic Sans MS"/>
                <a:cs typeface="Comic Sans MS"/>
                <a:sym typeface="Comic Sans MS"/>
              </a:rPr>
              <a:t>As we stated above, Pods are ephemeral, and because of this, their IP addresses are not reliable endpoints for communication. </a:t>
            </a:r>
            <a:endParaRPr sz="1050">
              <a:solidFill>
                <a:srgbClr val="222222"/>
              </a:solidFill>
              <a:latin typeface="Comic Sans MS"/>
              <a:ea typeface="Comic Sans MS"/>
              <a:cs typeface="Comic Sans MS"/>
              <a:sym typeface="Comic Sans MS"/>
            </a:endParaRPr>
          </a:p>
          <a:p>
            <a:pPr indent="0" lvl="0" marL="0" rtl="0" algn="l">
              <a:lnSpc>
                <a:spcPct val="100000"/>
              </a:lnSpc>
              <a:spcBef>
                <a:spcPts val="1000"/>
              </a:spcBef>
              <a:spcAft>
                <a:spcPts val="0"/>
              </a:spcAft>
              <a:buNone/>
            </a:pPr>
            <a:r>
              <a:rPr lang="en" sz="1050">
                <a:solidFill>
                  <a:srgbClr val="222222"/>
                </a:solidFill>
                <a:latin typeface="Comic Sans MS"/>
                <a:ea typeface="Comic Sans MS"/>
                <a:cs typeface="Comic Sans MS"/>
                <a:sym typeface="Comic Sans MS"/>
              </a:rPr>
              <a:t>Although Services solve this by providing a stable address in front of a group of Pods, consumers of the Service still want to avoid using an IP address. Kubernetes solves this by using DNS for service discovery. </a:t>
            </a:r>
            <a:endParaRPr sz="1050">
              <a:solidFill>
                <a:srgbClr val="222222"/>
              </a:solidFill>
              <a:latin typeface="Comic Sans MS"/>
              <a:ea typeface="Comic Sans MS"/>
              <a:cs typeface="Comic Sans MS"/>
              <a:sym typeface="Comic Sans MS"/>
            </a:endParaRPr>
          </a:p>
          <a:p>
            <a:pPr indent="-304800" lvl="0" marL="457200" rtl="0" algn="l">
              <a:spcBef>
                <a:spcPts val="1000"/>
              </a:spcBef>
              <a:spcAft>
                <a:spcPts val="0"/>
              </a:spcAft>
              <a:buClr>
                <a:srgbClr val="323232"/>
              </a:buClr>
              <a:buSzPts val="1200"/>
              <a:buFont typeface="Roboto"/>
              <a:buChar char="●"/>
            </a:pPr>
            <a:r>
              <a:rPr lang="en" sz="1050">
                <a:solidFill>
                  <a:srgbClr val="222222"/>
                </a:solidFill>
                <a:latin typeface="Comic Sans MS"/>
                <a:ea typeface="Comic Sans MS"/>
                <a:cs typeface="Comic Sans MS"/>
                <a:sym typeface="Comic Sans MS"/>
              </a:rPr>
              <a:t>A service named kube-dns and one or more pods are created.</a:t>
            </a:r>
            <a:endParaRPr sz="1050">
              <a:solidFill>
                <a:srgbClr val="222222"/>
              </a:solidFill>
              <a:latin typeface="Comic Sans MS"/>
              <a:ea typeface="Comic Sans MS"/>
              <a:cs typeface="Comic Sans MS"/>
              <a:sym typeface="Comic Sans MS"/>
            </a:endParaRPr>
          </a:p>
          <a:p>
            <a:pPr indent="-304800" lvl="0" marL="457200" rtl="0" algn="l">
              <a:spcBef>
                <a:spcPts val="0"/>
              </a:spcBef>
              <a:spcAft>
                <a:spcPts val="0"/>
              </a:spcAft>
              <a:buClr>
                <a:srgbClr val="323232"/>
              </a:buClr>
              <a:buSzPts val="1200"/>
              <a:buFont typeface="Roboto"/>
              <a:buChar char="●"/>
            </a:pPr>
            <a:r>
              <a:rPr lang="en" sz="1050">
                <a:solidFill>
                  <a:srgbClr val="222222"/>
                </a:solidFill>
                <a:latin typeface="Comic Sans MS"/>
                <a:ea typeface="Comic Sans MS"/>
                <a:cs typeface="Comic Sans MS"/>
                <a:sym typeface="Comic Sans MS"/>
              </a:rPr>
              <a:t>The kube-dns service listens for service and endpoint events from the Kubernetes API and updates its DNS records as needed. These events are triggered when you create, update or delete Kubernetes services and their associated pods.</a:t>
            </a:r>
            <a:endParaRPr sz="1050">
              <a:solidFill>
                <a:srgbClr val="222222"/>
              </a:solidFill>
              <a:latin typeface="Comic Sans MS"/>
              <a:ea typeface="Comic Sans MS"/>
              <a:cs typeface="Comic Sans MS"/>
              <a:sym typeface="Comic Sans MS"/>
            </a:endParaRPr>
          </a:p>
          <a:p>
            <a:pPr indent="-304800" lvl="0" marL="457200" rtl="0" algn="l">
              <a:spcBef>
                <a:spcPts val="0"/>
              </a:spcBef>
              <a:spcAft>
                <a:spcPts val="0"/>
              </a:spcAft>
              <a:buClr>
                <a:srgbClr val="323232"/>
              </a:buClr>
              <a:buSzPts val="1200"/>
              <a:buFont typeface="Roboto"/>
              <a:buChar char="●"/>
            </a:pPr>
            <a:r>
              <a:rPr lang="en" sz="1050">
                <a:solidFill>
                  <a:srgbClr val="222222"/>
                </a:solidFill>
                <a:latin typeface="Comic Sans MS"/>
                <a:ea typeface="Comic Sans MS"/>
                <a:cs typeface="Comic Sans MS"/>
                <a:sym typeface="Comic Sans MS"/>
              </a:rPr>
              <a:t>kubelet sets each new pod’s /etc/resolv.conf nameserver option to the cluster IP of the kube-dns service.</a:t>
            </a:r>
            <a:endParaRPr sz="1050">
              <a:solidFill>
                <a:srgbClr val="222222"/>
              </a:solidFill>
              <a:latin typeface="Comic Sans MS"/>
              <a:ea typeface="Comic Sans MS"/>
              <a:cs typeface="Comic Sans MS"/>
              <a:sym typeface="Comic Sans MS"/>
            </a:endParaRPr>
          </a:p>
          <a:p>
            <a:pPr indent="-304800" lvl="0" marL="457200" rtl="0" algn="l">
              <a:spcBef>
                <a:spcPts val="0"/>
              </a:spcBef>
              <a:spcAft>
                <a:spcPts val="0"/>
              </a:spcAft>
              <a:buClr>
                <a:srgbClr val="323232"/>
              </a:buClr>
              <a:buSzPts val="1200"/>
              <a:buFont typeface="Roboto"/>
              <a:buChar char="●"/>
            </a:pPr>
            <a:r>
              <a:rPr lang="en" sz="1050">
                <a:solidFill>
                  <a:srgbClr val="222222"/>
                </a:solidFill>
                <a:latin typeface="Comic Sans MS"/>
                <a:ea typeface="Comic Sans MS"/>
                <a:cs typeface="Comic Sans MS"/>
                <a:sym typeface="Comic Sans MS"/>
              </a:rPr>
              <a:t>Applications running in containers can then resolve hostnames such as example-service.namespace into the correct cluster IP addresses.</a:t>
            </a:r>
            <a:endParaRPr sz="1050">
              <a:solidFill>
                <a:srgbClr val="222222"/>
              </a:solidFill>
              <a:latin typeface="Comic Sans MS"/>
              <a:ea typeface="Comic Sans MS"/>
              <a:cs typeface="Comic Sans MS"/>
              <a:sym typeface="Comic Sans MS"/>
            </a:endParaRPr>
          </a:p>
          <a:p>
            <a:pPr indent="0" lvl="0" marL="0" rtl="0" algn="l">
              <a:lnSpc>
                <a:spcPct val="150000"/>
              </a:lnSpc>
              <a:spcBef>
                <a:spcPts val="2000"/>
              </a:spcBef>
              <a:spcAft>
                <a:spcPts val="0"/>
              </a:spcAft>
              <a:buNone/>
            </a:pPr>
            <a:r>
              <a:rPr lang="en" sz="1050">
                <a:solidFill>
                  <a:srgbClr val="222222"/>
                </a:solidFill>
                <a:latin typeface="Comic Sans MS"/>
                <a:ea typeface="Comic Sans MS"/>
                <a:cs typeface="Comic Sans MS"/>
                <a:sym typeface="Comic Sans MS"/>
              </a:rPr>
              <a:t>A Kube-DNS Pod consists of three separate containers:</a:t>
            </a:r>
            <a:endParaRPr sz="1050">
              <a:solidFill>
                <a:srgbClr val="222222"/>
              </a:solidFill>
              <a:latin typeface="Comic Sans MS"/>
              <a:ea typeface="Comic Sans MS"/>
              <a:cs typeface="Comic Sans MS"/>
              <a:sym typeface="Comic Sans MS"/>
            </a:endParaRPr>
          </a:p>
          <a:p>
            <a:pPr indent="-314325" lvl="0" marL="457200" rtl="0" algn="l">
              <a:spcBef>
                <a:spcPts val="500"/>
              </a:spcBef>
              <a:spcAft>
                <a:spcPts val="0"/>
              </a:spcAft>
              <a:buClr>
                <a:srgbClr val="404040"/>
              </a:buClr>
              <a:buSzPts val="1350"/>
              <a:buFont typeface="Lora"/>
              <a:buChar char="●"/>
            </a:pPr>
            <a:r>
              <a:rPr b="1" lang="en" sz="1050">
                <a:solidFill>
                  <a:srgbClr val="222222"/>
                </a:solidFill>
                <a:latin typeface="Comic Sans MS"/>
                <a:ea typeface="Comic Sans MS"/>
                <a:cs typeface="Comic Sans MS"/>
                <a:sym typeface="Comic Sans MS"/>
              </a:rPr>
              <a:t>kubedns</a:t>
            </a:r>
            <a:r>
              <a:rPr lang="en" sz="1050">
                <a:solidFill>
                  <a:srgbClr val="222222"/>
                </a:solidFill>
                <a:latin typeface="Comic Sans MS"/>
                <a:ea typeface="Comic Sans MS"/>
                <a:cs typeface="Comic Sans MS"/>
                <a:sym typeface="Comic Sans MS"/>
              </a:rPr>
              <a:t>: watches the Kubernetes master for changes in Services and Endpoints, and maintains in-memory lookup structures to serve DNS requests.</a:t>
            </a:r>
            <a:endParaRPr sz="1050">
              <a:solidFill>
                <a:srgbClr val="222222"/>
              </a:solidFill>
              <a:latin typeface="Comic Sans MS"/>
              <a:ea typeface="Comic Sans MS"/>
              <a:cs typeface="Comic Sans MS"/>
              <a:sym typeface="Comic Sans MS"/>
            </a:endParaRPr>
          </a:p>
          <a:p>
            <a:pPr indent="-314325" lvl="0" marL="457200" rtl="0" algn="l">
              <a:spcBef>
                <a:spcPts val="0"/>
              </a:spcBef>
              <a:spcAft>
                <a:spcPts val="0"/>
              </a:spcAft>
              <a:buClr>
                <a:srgbClr val="404040"/>
              </a:buClr>
              <a:buSzPts val="1350"/>
              <a:buFont typeface="Lora"/>
              <a:buChar char="●"/>
            </a:pPr>
            <a:r>
              <a:rPr b="1" lang="en" sz="1050">
                <a:solidFill>
                  <a:srgbClr val="222222"/>
                </a:solidFill>
                <a:latin typeface="Comic Sans MS"/>
                <a:ea typeface="Comic Sans MS"/>
                <a:cs typeface="Comic Sans MS"/>
                <a:sym typeface="Comic Sans MS"/>
              </a:rPr>
              <a:t>dnsmasq</a:t>
            </a:r>
            <a:r>
              <a:rPr lang="en" sz="1050">
                <a:solidFill>
                  <a:srgbClr val="222222"/>
                </a:solidFill>
                <a:latin typeface="Comic Sans MS"/>
                <a:ea typeface="Comic Sans MS"/>
                <a:cs typeface="Comic Sans MS"/>
                <a:sym typeface="Comic Sans MS"/>
              </a:rPr>
              <a:t>: adds DNS caching to improve performance.</a:t>
            </a:r>
            <a:endParaRPr sz="1050">
              <a:solidFill>
                <a:srgbClr val="222222"/>
              </a:solidFill>
              <a:latin typeface="Comic Sans MS"/>
              <a:ea typeface="Comic Sans MS"/>
              <a:cs typeface="Comic Sans MS"/>
              <a:sym typeface="Comic Sans MS"/>
            </a:endParaRPr>
          </a:p>
          <a:p>
            <a:pPr indent="-314325" lvl="0" marL="457200" rtl="0" algn="l">
              <a:spcBef>
                <a:spcPts val="0"/>
              </a:spcBef>
              <a:spcAft>
                <a:spcPts val="0"/>
              </a:spcAft>
              <a:buClr>
                <a:srgbClr val="404040"/>
              </a:buClr>
              <a:buSzPts val="1350"/>
              <a:buFont typeface="Lora"/>
              <a:buChar char="●"/>
            </a:pPr>
            <a:r>
              <a:rPr b="1" lang="en" sz="1050">
                <a:solidFill>
                  <a:srgbClr val="222222"/>
                </a:solidFill>
                <a:latin typeface="Comic Sans MS"/>
                <a:ea typeface="Comic Sans MS"/>
                <a:cs typeface="Comic Sans MS"/>
                <a:sym typeface="Comic Sans MS"/>
              </a:rPr>
              <a:t>sidecar</a:t>
            </a:r>
            <a:r>
              <a:rPr lang="en" sz="1050">
                <a:solidFill>
                  <a:srgbClr val="222222"/>
                </a:solidFill>
                <a:latin typeface="Comic Sans MS"/>
                <a:ea typeface="Comic Sans MS"/>
                <a:cs typeface="Comic Sans MS"/>
                <a:sym typeface="Comic Sans MS"/>
              </a:rPr>
              <a:t>: provides a single health check endpoint to perform healthchecks for dnsmasq and kubedns.</a:t>
            </a:r>
            <a:endParaRPr sz="1050">
              <a:solidFill>
                <a:srgbClr val="222222"/>
              </a:solidFill>
              <a:latin typeface="Comic Sans MS"/>
              <a:ea typeface="Comic Sans MS"/>
              <a:cs typeface="Comic Sans MS"/>
              <a:sym typeface="Comic Sans M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E06666"/>
                </a:solidFill>
                <a:latin typeface="Comic Sans MS"/>
                <a:ea typeface="Comic Sans MS"/>
                <a:cs typeface="Comic Sans MS"/>
                <a:sym typeface="Comic Sans MS"/>
              </a:rPr>
              <a:t>DNS</a:t>
            </a:r>
            <a:endParaRPr/>
          </a:p>
        </p:txBody>
      </p:sp>
      <p:sp>
        <p:nvSpPr>
          <p:cNvPr id="305" name="Google Shape;305;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rgbClr val="222222"/>
                </a:solidFill>
                <a:latin typeface="Comic Sans MS"/>
                <a:ea typeface="Comic Sans MS"/>
                <a:cs typeface="Comic Sans MS"/>
                <a:sym typeface="Comic Sans MS"/>
              </a:rPr>
              <a:t>The default internal domain name for a cluster is </a:t>
            </a:r>
            <a:r>
              <a:rPr b="1" lang="en" sz="1050">
                <a:solidFill>
                  <a:srgbClr val="222222"/>
                </a:solidFill>
                <a:latin typeface="Comic Sans MS"/>
                <a:ea typeface="Comic Sans MS"/>
                <a:cs typeface="Comic Sans MS"/>
                <a:sym typeface="Comic Sans MS"/>
              </a:rPr>
              <a:t>cluster.local</a:t>
            </a:r>
            <a:r>
              <a:rPr lang="en" sz="1050">
                <a:solidFill>
                  <a:srgbClr val="222222"/>
                </a:solidFill>
                <a:latin typeface="Comic Sans MS"/>
                <a:ea typeface="Comic Sans MS"/>
                <a:cs typeface="Comic Sans MS"/>
                <a:sym typeface="Comic Sans MS"/>
              </a:rPr>
              <a:t>. When you create a Service, it assembles a subdomain of </a:t>
            </a:r>
            <a:r>
              <a:rPr lang="en" sz="1050">
                <a:solidFill>
                  <a:srgbClr val="303030"/>
                </a:solidFill>
                <a:highlight>
                  <a:srgbClr val="F7F7F7"/>
                </a:highlight>
                <a:latin typeface="Roboto Mono"/>
                <a:ea typeface="Roboto Mono"/>
                <a:cs typeface="Roboto Mono"/>
                <a:sym typeface="Roboto Mono"/>
              </a:rPr>
              <a:t>my-svc.my-namespace.svc.cluster.local</a:t>
            </a:r>
            <a:r>
              <a:rPr lang="en" sz="1050">
                <a:solidFill>
                  <a:srgbClr val="222222"/>
                </a:solidFill>
                <a:latin typeface="Comic Sans MS"/>
                <a:ea typeface="Comic Sans MS"/>
                <a:cs typeface="Comic Sans MS"/>
                <a:sym typeface="Comic Sans MS"/>
              </a:rPr>
              <a:t> (where </a:t>
            </a:r>
            <a:r>
              <a:rPr lang="en" sz="1050">
                <a:solidFill>
                  <a:srgbClr val="303030"/>
                </a:solidFill>
                <a:highlight>
                  <a:srgbClr val="F7F7F7"/>
                </a:highlight>
                <a:latin typeface="Roboto Mono"/>
                <a:ea typeface="Roboto Mono"/>
                <a:cs typeface="Roboto Mono"/>
                <a:sym typeface="Roboto Mono"/>
              </a:rPr>
              <a:t>my-namespace</a:t>
            </a:r>
            <a:r>
              <a:rPr lang="en" sz="1050">
                <a:solidFill>
                  <a:srgbClr val="222222"/>
                </a:solidFill>
                <a:latin typeface="Comic Sans MS"/>
                <a:ea typeface="Comic Sans MS"/>
                <a:cs typeface="Comic Sans MS"/>
                <a:sym typeface="Comic Sans MS"/>
              </a:rPr>
              <a:t> is the namespace in which the </a:t>
            </a:r>
            <a:r>
              <a:rPr lang="en" sz="1050">
                <a:solidFill>
                  <a:srgbClr val="303030"/>
                </a:solidFill>
                <a:highlight>
                  <a:srgbClr val="F7F7F7"/>
                </a:highlight>
                <a:latin typeface="Roboto Mono"/>
                <a:ea typeface="Roboto Mono"/>
                <a:cs typeface="Roboto Mono"/>
                <a:sym typeface="Roboto Mono"/>
              </a:rPr>
              <a:t>my-svc</a:t>
            </a:r>
            <a:r>
              <a:rPr lang="en" sz="1050">
                <a:solidFill>
                  <a:srgbClr val="222222"/>
                </a:solidFill>
                <a:latin typeface="Comic Sans MS"/>
                <a:ea typeface="Comic Sans MS"/>
                <a:cs typeface="Comic Sans MS"/>
                <a:sym typeface="Comic Sans MS"/>
              </a:rPr>
              <a:t> is running) and sets its name as the hostname. For example, if the service was named nginx and ran in the default namespace, consumers of the service would be able to reach it as nginx.default.svc.cluster.local. </a:t>
            </a:r>
            <a:endParaRPr sz="1050">
              <a:solidFill>
                <a:srgbClr val="222222"/>
              </a:solidFill>
              <a:latin typeface="Comic Sans MS"/>
              <a:ea typeface="Comic Sans MS"/>
              <a:cs typeface="Comic Sans MS"/>
              <a:sym typeface="Comic Sans MS"/>
            </a:endParaRPr>
          </a:p>
          <a:p>
            <a:pPr indent="0" lvl="0" marL="0" rtl="0" algn="l">
              <a:lnSpc>
                <a:spcPct val="100000"/>
              </a:lnSpc>
              <a:spcBef>
                <a:spcPts val="1000"/>
              </a:spcBef>
              <a:spcAft>
                <a:spcPts val="0"/>
              </a:spcAft>
              <a:buNone/>
            </a:pPr>
            <a:r>
              <a:rPr lang="en" sz="1050">
                <a:solidFill>
                  <a:srgbClr val="222222"/>
                </a:solidFill>
                <a:latin typeface="Comic Sans MS"/>
                <a:ea typeface="Comic Sans MS"/>
                <a:cs typeface="Comic Sans MS"/>
                <a:sym typeface="Comic Sans MS"/>
              </a:rPr>
              <a:t>If the service's IP changes, the hostname remains the same. There is no interruption of service. </a:t>
            </a:r>
            <a:endParaRPr sz="1050">
              <a:solidFill>
                <a:srgbClr val="222222"/>
              </a:solidFill>
              <a:latin typeface="Comic Sans MS"/>
              <a:ea typeface="Comic Sans MS"/>
              <a:cs typeface="Comic Sans MS"/>
              <a:sym typeface="Comic Sans MS"/>
            </a:endParaRPr>
          </a:p>
          <a:p>
            <a:pPr indent="0" lvl="0" marL="0" rtl="0" algn="l">
              <a:lnSpc>
                <a:spcPct val="100000"/>
              </a:lnSpc>
              <a:spcBef>
                <a:spcPts val="0"/>
              </a:spcBef>
              <a:spcAft>
                <a:spcPts val="0"/>
              </a:spcAft>
              <a:buNone/>
            </a:pPr>
            <a:r>
              <a:t/>
            </a:r>
            <a:endParaRPr sz="1050">
              <a:solidFill>
                <a:srgbClr val="222222"/>
              </a:solidFill>
              <a:latin typeface="Comic Sans MS"/>
              <a:ea typeface="Comic Sans MS"/>
              <a:cs typeface="Comic Sans MS"/>
              <a:sym typeface="Comic Sans MS"/>
            </a:endParaRPr>
          </a:p>
          <a:p>
            <a:pPr indent="0" lvl="0" marL="0" rtl="0" algn="l">
              <a:lnSpc>
                <a:spcPct val="100000"/>
              </a:lnSpc>
              <a:spcBef>
                <a:spcPts val="0"/>
              </a:spcBef>
              <a:spcAft>
                <a:spcPts val="0"/>
              </a:spcAft>
              <a:buNone/>
            </a:pPr>
            <a:r>
              <a:rPr lang="en" sz="1050">
                <a:solidFill>
                  <a:srgbClr val="222222"/>
                </a:solidFill>
                <a:latin typeface="Comic Sans MS"/>
                <a:ea typeface="Comic Sans MS"/>
                <a:cs typeface="Comic Sans MS"/>
                <a:sym typeface="Comic Sans MS"/>
              </a:rPr>
              <a:t>“Headless” (without a cluster IP) Services are also assigned a DNS A or AAAA record, depending on the IP family of the service, for a name of the form my-svc.my-namespace.svc.cluster-domain.example. Unlike normal Services, this resolves to the set of IPs of the pods selected by the Service.</a:t>
            </a:r>
            <a:r>
              <a:rPr lang="en" sz="1200">
                <a:solidFill>
                  <a:schemeClr val="dk1"/>
                </a:solidFill>
                <a:highlight>
                  <a:srgbClr val="FFFFFF"/>
                </a:highlight>
                <a:latin typeface="Roboto"/>
                <a:ea typeface="Roboto"/>
                <a:cs typeface="Roboto"/>
                <a:sym typeface="Roboto"/>
              </a:rPr>
              <a:t> </a:t>
            </a:r>
            <a:endParaRPr sz="1100">
              <a:solidFill>
                <a:schemeClr val="dk1"/>
              </a:solidFill>
            </a:endParaRPr>
          </a:p>
          <a:p>
            <a:pPr indent="0" lvl="0" marL="0" rtl="0" algn="l">
              <a:lnSpc>
                <a:spcPct val="100000"/>
              </a:lnSpc>
              <a:spcBef>
                <a:spcPts val="0"/>
              </a:spcBef>
              <a:spcAft>
                <a:spcPts val="1000"/>
              </a:spcAft>
              <a:buClr>
                <a:schemeClr val="dk1"/>
              </a:buClr>
              <a:buSzPts val="1100"/>
              <a:buFont typeface="Arial"/>
              <a:buNone/>
            </a:pPr>
            <a:r>
              <a:t/>
            </a:r>
            <a:endParaRPr/>
          </a:p>
        </p:txBody>
      </p:sp>
      <p:sp>
        <p:nvSpPr>
          <p:cNvPr id="306" name="Google Shape;306;p33"/>
          <p:cNvSpPr txBox="1"/>
          <p:nvPr/>
        </p:nvSpPr>
        <p:spPr>
          <a:xfrm>
            <a:off x="367850" y="4234150"/>
            <a:ext cx="6744300" cy="334800"/>
          </a:xfrm>
          <a:prstGeom prst="rect">
            <a:avLst/>
          </a:prstGeom>
          <a:solidFill>
            <a:srgbClr val="99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Comic Sans MS"/>
                <a:ea typeface="Comic Sans MS"/>
                <a:cs typeface="Comic Sans MS"/>
                <a:sym typeface="Comic Sans MS"/>
              </a:rPr>
              <a:t>A headless service is a service with a service IP but instead of load-balancing it will return the IPs of our associated Pods. </a:t>
            </a:r>
            <a:endParaRPr b="1" sz="800">
              <a:solidFill>
                <a:srgbClr val="FFFFFF"/>
              </a:solidFill>
              <a:latin typeface="Comic Sans MS"/>
              <a:ea typeface="Comic Sans MS"/>
              <a:cs typeface="Comic Sans MS"/>
              <a:sym typeface="Comic Sans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E06666"/>
                </a:solidFill>
                <a:latin typeface="Comic Sans MS"/>
                <a:ea typeface="Comic Sans MS"/>
                <a:cs typeface="Comic Sans MS"/>
                <a:sym typeface="Comic Sans MS"/>
              </a:rPr>
              <a:t>What is CNI Specification </a:t>
            </a:r>
            <a:endParaRPr/>
          </a:p>
        </p:txBody>
      </p:sp>
      <p:sp>
        <p:nvSpPr>
          <p:cNvPr id="312" name="Google Shape;312;p34"/>
          <p:cNvSpPr/>
          <p:nvPr/>
        </p:nvSpPr>
        <p:spPr>
          <a:xfrm>
            <a:off x="535800" y="1078300"/>
            <a:ext cx="2620200" cy="2639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4"/>
          <p:cNvSpPr/>
          <p:nvPr/>
        </p:nvSpPr>
        <p:spPr>
          <a:xfrm>
            <a:off x="690700" y="1207375"/>
            <a:ext cx="2336100" cy="258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Comic Sans MS"/>
                <a:ea typeface="Comic Sans MS"/>
                <a:cs typeface="Comic Sans MS"/>
                <a:sym typeface="Comic Sans MS"/>
              </a:rPr>
              <a:t>1.  Create Network Namespace</a:t>
            </a:r>
            <a:endParaRPr sz="800">
              <a:latin typeface="Comic Sans MS"/>
              <a:ea typeface="Comic Sans MS"/>
              <a:cs typeface="Comic Sans MS"/>
              <a:sym typeface="Comic Sans MS"/>
            </a:endParaRPr>
          </a:p>
        </p:txBody>
      </p:sp>
      <p:sp>
        <p:nvSpPr>
          <p:cNvPr id="314" name="Google Shape;314;p34"/>
          <p:cNvSpPr/>
          <p:nvPr/>
        </p:nvSpPr>
        <p:spPr>
          <a:xfrm>
            <a:off x="690700" y="1512175"/>
            <a:ext cx="2336100" cy="258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Comic Sans MS"/>
                <a:ea typeface="Comic Sans MS"/>
                <a:cs typeface="Comic Sans MS"/>
                <a:sym typeface="Comic Sans MS"/>
              </a:rPr>
              <a:t>2. Create Bridge network/Interface</a:t>
            </a:r>
            <a:endParaRPr sz="800">
              <a:latin typeface="Comic Sans MS"/>
              <a:ea typeface="Comic Sans MS"/>
              <a:cs typeface="Comic Sans MS"/>
              <a:sym typeface="Comic Sans MS"/>
            </a:endParaRPr>
          </a:p>
        </p:txBody>
      </p:sp>
      <p:sp>
        <p:nvSpPr>
          <p:cNvPr id="315" name="Google Shape;315;p34"/>
          <p:cNvSpPr/>
          <p:nvPr/>
        </p:nvSpPr>
        <p:spPr>
          <a:xfrm>
            <a:off x="690700" y="1816975"/>
            <a:ext cx="2336100" cy="258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Comic Sans MS"/>
                <a:ea typeface="Comic Sans MS"/>
                <a:cs typeface="Comic Sans MS"/>
                <a:sym typeface="Comic Sans MS"/>
              </a:rPr>
              <a:t>3. Create vETH pairs</a:t>
            </a:r>
            <a:endParaRPr sz="800">
              <a:latin typeface="Comic Sans MS"/>
              <a:ea typeface="Comic Sans MS"/>
              <a:cs typeface="Comic Sans MS"/>
              <a:sym typeface="Comic Sans MS"/>
            </a:endParaRPr>
          </a:p>
        </p:txBody>
      </p:sp>
      <p:sp>
        <p:nvSpPr>
          <p:cNvPr id="316" name="Google Shape;316;p34"/>
          <p:cNvSpPr/>
          <p:nvPr/>
        </p:nvSpPr>
        <p:spPr>
          <a:xfrm>
            <a:off x="690700" y="2121775"/>
            <a:ext cx="2336100" cy="258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Comic Sans MS"/>
                <a:ea typeface="Comic Sans MS"/>
                <a:cs typeface="Comic Sans MS"/>
                <a:sym typeface="Comic Sans MS"/>
              </a:rPr>
              <a:t>4. Attach vETH to namespace</a:t>
            </a:r>
            <a:endParaRPr sz="800">
              <a:latin typeface="Comic Sans MS"/>
              <a:ea typeface="Comic Sans MS"/>
              <a:cs typeface="Comic Sans MS"/>
              <a:sym typeface="Comic Sans MS"/>
            </a:endParaRPr>
          </a:p>
        </p:txBody>
      </p:sp>
      <p:sp>
        <p:nvSpPr>
          <p:cNvPr id="317" name="Google Shape;317;p34"/>
          <p:cNvSpPr/>
          <p:nvPr/>
        </p:nvSpPr>
        <p:spPr>
          <a:xfrm>
            <a:off x="690700" y="2426575"/>
            <a:ext cx="2336100" cy="258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Comic Sans MS"/>
                <a:ea typeface="Comic Sans MS"/>
                <a:cs typeface="Comic Sans MS"/>
                <a:sym typeface="Comic Sans MS"/>
              </a:rPr>
              <a:t>5. Attach other vETH to bridge</a:t>
            </a:r>
            <a:endParaRPr sz="800">
              <a:latin typeface="Comic Sans MS"/>
              <a:ea typeface="Comic Sans MS"/>
              <a:cs typeface="Comic Sans MS"/>
              <a:sym typeface="Comic Sans MS"/>
            </a:endParaRPr>
          </a:p>
        </p:txBody>
      </p:sp>
      <p:sp>
        <p:nvSpPr>
          <p:cNvPr id="318" name="Google Shape;318;p34"/>
          <p:cNvSpPr/>
          <p:nvPr/>
        </p:nvSpPr>
        <p:spPr>
          <a:xfrm>
            <a:off x="690700" y="2731375"/>
            <a:ext cx="2336100" cy="258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Comic Sans MS"/>
                <a:ea typeface="Comic Sans MS"/>
                <a:cs typeface="Comic Sans MS"/>
                <a:sym typeface="Comic Sans MS"/>
              </a:rPr>
              <a:t>6. Assign Ip address</a:t>
            </a:r>
            <a:endParaRPr sz="800">
              <a:latin typeface="Comic Sans MS"/>
              <a:ea typeface="Comic Sans MS"/>
              <a:cs typeface="Comic Sans MS"/>
              <a:sym typeface="Comic Sans MS"/>
            </a:endParaRPr>
          </a:p>
        </p:txBody>
      </p:sp>
      <p:sp>
        <p:nvSpPr>
          <p:cNvPr id="319" name="Google Shape;319;p34"/>
          <p:cNvSpPr/>
          <p:nvPr/>
        </p:nvSpPr>
        <p:spPr>
          <a:xfrm>
            <a:off x="690700" y="3036175"/>
            <a:ext cx="2336100" cy="258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Comic Sans MS"/>
                <a:ea typeface="Comic Sans MS"/>
                <a:cs typeface="Comic Sans MS"/>
                <a:sym typeface="Comic Sans MS"/>
              </a:rPr>
              <a:t>7. Bring the interfaces up</a:t>
            </a:r>
            <a:endParaRPr sz="800">
              <a:latin typeface="Comic Sans MS"/>
              <a:ea typeface="Comic Sans MS"/>
              <a:cs typeface="Comic Sans MS"/>
              <a:sym typeface="Comic Sans MS"/>
            </a:endParaRPr>
          </a:p>
        </p:txBody>
      </p:sp>
      <p:sp>
        <p:nvSpPr>
          <p:cNvPr id="320" name="Google Shape;320;p34"/>
          <p:cNvSpPr/>
          <p:nvPr/>
        </p:nvSpPr>
        <p:spPr>
          <a:xfrm>
            <a:off x="690700" y="3340975"/>
            <a:ext cx="2336100" cy="258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Comic Sans MS"/>
                <a:ea typeface="Comic Sans MS"/>
                <a:cs typeface="Comic Sans MS"/>
                <a:sym typeface="Comic Sans MS"/>
              </a:rPr>
              <a:t>8. Enable NAT, modify ip tables</a:t>
            </a:r>
            <a:endParaRPr sz="800">
              <a:latin typeface="Comic Sans MS"/>
              <a:ea typeface="Comic Sans MS"/>
              <a:cs typeface="Comic Sans MS"/>
              <a:sym typeface="Comic Sans MS"/>
            </a:endParaRPr>
          </a:p>
        </p:txBody>
      </p:sp>
      <p:pic>
        <p:nvPicPr>
          <p:cNvPr id="321" name="Google Shape;321;p34"/>
          <p:cNvPicPr preferRelativeResize="0"/>
          <p:nvPr/>
        </p:nvPicPr>
        <p:blipFill>
          <a:blip r:embed="rId3">
            <a:alphaModFix/>
          </a:blip>
          <a:stretch>
            <a:fillRect/>
          </a:stretch>
        </p:blipFill>
        <p:spPr>
          <a:xfrm>
            <a:off x="3814763" y="1084113"/>
            <a:ext cx="1514475" cy="1114425"/>
          </a:xfrm>
          <a:prstGeom prst="rect">
            <a:avLst/>
          </a:prstGeom>
          <a:noFill/>
          <a:ln>
            <a:noFill/>
          </a:ln>
        </p:spPr>
      </p:pic>
      <p:pic>
        <p:nvPicPr>
          <p:cNvPr id="322" name="Google Shape;322;p34"/>
          <p:cNvPicPr preferRelativeResize="0"/>
          <p:nvPr/>
        </p:nvPicPr>
        <p:blipFill>
          <a:blip r:embed="rId4">
            <a:alphaModFix/>
          </a:blip>
          <a:stretch>
            <a:fillRect/>
          </a:stretch>
        </p:blipFill>
        <p:spPr>
          <a:xfrm>
            <a:off x="5270300" y="979338"/>
            <a:ext cx="1476375" cy="1219200"/>
          </a:xfrm>
          <a:prstGeom prst="rect">
            <a:avLst/>
          </a:prstGeom>
          <a:noFill/>
          <a:ln>
            <a:noFill/>
          </a:ln>
        </p:spPr>
      </p:pic>
      <p:pic>
        <p:nvPicPr>
          <p:cNvPr id="323" name="Google Shape;323;p34"/>
          <p:cNvPicPr preferRelativeResize="0"/>
          <p:nvPr/>
        </p:nvPicPr>
        <p:blipFill>
          <a:blip r:embed="rId5">
            <a:alphaModFix/>
          </a:blip>
          <a:stretch>
            <a:fillRect/>
          </a:stretch>
        </p:blipFill>
        <p:spPr>
          <a:xfrm>
            <a:off x="6789773" y="1232700"/>
            <a:ext cx="1705100" cy="712500"/>
          </a:xfrm>
          <a:prstGeom prst="rect">
            <a:avLst/>
          </a:prstGeom>
          <a:noFill/>
          <a:ln>
            <a:noFill/>
          </a:ln>
        </p:spPr>
      </p:pic>
      <p:sp>
        <p:nvSpPr>
          <p:cNvPr id="324" name="Google Shape;324;p34"/>
          <p:cNvSpPr txBox="1"/>
          <p:nvPr/>
        </p:nvSpPr>
        <p:spPr>
          <a:xfrm>
            <a:off x="4214350" y="2575525"/>
            <a:ext cx="4227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All Does the same work but in little different way. Different parameter etc.</a:t>
            </a:r>
            <a:endParaRPr>
              <a:latin typeface="Comic Sans MS"/>
              <a:ea typeface="Comic Sans MS"/>
              <a:cs typeface="Comic Sans MS"/>
              <a:sym typeface="Comic Sans M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E06666"/>
                </a:solidFill>
                <a:latin typeface="Comic Sans MS"/>
                <a:ea typeface="Comic Sans MS"/>
                <a:cs typeface="Comic Sans MS"/>
                <a:sym typeface="Comic Sans MS"/>
              </a:rPr>
              <a:t>What is CNI Specification </a:t>
            </a:r>
            <a:endParaRPr sz="3000">
              <a:solidFill>
                <a:srgbClr val="E06666"/>
              </a:solidFill>
              <a:latin typeface="Comic Sans MS"/>
              <a:ea typeface="Comic Sans MS"/>
              <a:cs typeface="Comic Sans MS"/>
              <a:sym typeface="Comic Sans MS"/>
            </a:endParaRPr>
          </a:p>
        </p:txBody>
      </p:sp>
      <p:sp>
        <p:nvSpPr>
          <p:cNvPr id="330" name="Google Shape;330;p35"/>
          <p:cNvSpPr/>
          <p:nvPr/>
        </p:nvSpPr>
        <p:spPr>
          <a:xfrm>
            <a:off x="535800" y="1787650"/>
            <a:ext cx="2620200" cy="2616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5"/>
          <p:cNvSpPr/>
          <p:nvPr/>
        </p:nvSpPr>
        <p:spPr>
          <a:xfrm>
            <a:off x="690700" y="1112550"/>
            <a:ext cx="2336100" cy="258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Comic Sans MS"/>
                <a:ea typeface="Comic Sans MS"/>
                <a:cs typeface="Comic Sans MS"/>
                <a:sym typeface="Comic Sans MS"/>
              </a:rPr>
              <a:t>1.  Create Network Namespace</a:t>
            </a:r>
            <a:endParaRPr sz="800">
              <a:latin typeface="Comic Sans MS"/>
              <a:ea typeface="Comic Sans MS"/>
              <a:cs typeface="Comic Sans MS"/>
              <a:sym typeface="Comic Sans MS"/>
            </a:endParaRPr>
          </a:p>
        </p:txBody>
      </p:sp>
      <p:sp>
        <p:nvSpPr>
          <p:cNvPr id="332" name="Google Shape;332;p35"/>
          <p:cNvSpPr/>
          <p:nvPr/>
        </p:nvSpPr>
        <p:spPr>
          <a:xfrm>
            <a:off x="690700" y="2197975"/>
            <a:ext cx="2336100" cy="258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Comic Sans MS"/>
                <a:ea typeface="Comic Sans MS"/>
                <a:cs typeface="Comic Sans MS"/>
                <a:sym typeface="Comic Sans MS"/>
              </a:rPr>
              <a:t>2. Create Bridge network/Interface</a:t>
            </a:r>
            <a:endParaRPr sz="800">
              <a:latin typeface="Comic Sans MS"/>
              <a:ea typeface="Comic Sans MS"/>
              <a:cs typeface="Comic Sans MS"/>
              <a:sym typeface="Comic Sans MS"/>
            </a:endParaRPr>
          </a:p>
        </p:txBody>
      </p:sp>
      <p:sp>
        <p:nvSpPr>
          <p:cNvPr id="333" name="Google Shape;333;p35"/>
          <p:cNvSpPr/>
          <p:nvPr/>
        </p:nvSpPr>
        <p:spPr>
          <a:xfrm>
            <a:off x="690700" y="2502775"/>
            <a:ext cx="2336100" cy="258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Comic Sans MS"/>
                <a:ea typeface="Comic Sans MS"/>
                <a:cs typeface="Comic Sans MS"/>
                <a:sym typeface="Comic Sans MS"/>
              </a:rPr>
              <a:t>3. Create vETH pairs</a:t>
            </a:r>
            <a:endParaRPr sz="800">
              <a:latin typeface="Comic Sans MS"/>
              <a:ea typeface="Comic Sans MS"/>
              <a:cs typeface="Comic Sans MS"/>
              <a:sym typeface="Comic Sans MS"/>
            </a:endParaRPr>
          </a:p>
        </p:txBody>
      </p:sp>
      <p:sp>
        <p:nvSpPr>
          <p:cNvPr id="334" name="Google Shape;334;p35"/>
          <p:cNvSpPr/>
          <p:nvPr/>
        </p:nvSpPr>
        <p:spPr>
          <a:xfrm>
            <a:off x="690700" y="2807575"/>
            <a:ext cx="2336100" cy="258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Comic Sans MS"/>
                <a:ea typeface="Comic Sans MS"/>
                <a:cs typeface="Comic Sans MS"/>
                <a:sym typeface="Comic Sans MS"/>
              </a:rPr>
              <a:t>4. Attach vETH to namespace</a:t>
            </a:r>
            <a:endParaRPr sz="800">
              <a:latin typeface="Comic Sans MS"/>
              <a:ea typeface="Comic Sans MS"/>
              <a:cs typeface="Comic Sans MS"/>
              <a:sym typeface="Comic Sans MS"/>
            </a:endParaRPr>
          </a:p>
        </p:txBody>
      </p:sp>
      <p:sp>
        <p:nvSpPr>
          <p:cNvPr id="335" name="Google Shape;335;p35"/>
          <p:cNvSpPr/>
          <p:nvPr/>
        </p:nvSpPr>
        <p:spPr>
          <a:xfrm>
            <a:off x="690700" y="3112375"/>
            <a:ext cx="2336100" cy="258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Comic Sans MS"/>
                <a:ea typeface="Comic Sans MS"/>
                <a:cs typeface="Comic Sans MS"/>
                <a:sym typeface="Comic Sans MS"/>
              </a:rPr>
              <a:t>5. Attach other vETH to bridge</a:t>
            </a:r>
            <a:endParaRPr sz="800">
              <a:latin typeface="Comic Sans MS"/>
              <a:ea typeface="Comic Sans MS"/>
              <a:cs typeface="Comic Sans MS"/>
              <a:sym typeface="Comic Sans MS"/>
            </a:endParaRPr>
          </a:p>
        </p:txBody>
      </p:sp>
      <p:sp>
        <p:nvSpPr>
          <p:cNvPr id="336" name="Google Shape;336;p35"/>
          <p:cNvSpPr/>
          <p:nvPr/>
        </p:nvSpPr>
        <p:spPr>
          <a:xfrm>
            <a:off x="690700" y="3417175"/>
            <a:ext cx="2336100" cy="258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Comic Sans MS"/>
                <a:ea typeface="Comic Sans MS"/>
                <a:cs typeface="Comic Sans MS"/>
                <a:sym typeface="Comic Sans MS"/>
              </a:rPr>
              <a:t>6. Assign Ip address</a:t>
            </a:r>
            <a:endParaRPr sz="800">
              <a:latin typeface="Comic Sans MS"/>
              <a:ea typeface="Comic Sans MS"/>
              <a:cs typeface="Comic Sans MS"/>
              <a:sym typeface="Comic Sans MS"/>
            </a:endParaRPr>
          </a:p>
        </p:txBody>
      </p:sp>
      <p:sp>
        <p:nvSpPr>
          <p:cNvPr id="337" name="Google Shape;337;p35"/>
          <p:cNvSpPr/>
          <p:nvPr/>
        </p:nvSpPr>
        <p:spPr>
          <a:xfrm>
            <a:off x="690700" y="3721975"/>
            <a:ext cx="2336100" cy="258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Comic Sans MS"/>
                <a:ea typeface="Comic Sans MS"/>
                <a:cs typeface="Comic Sans MS"/>
                <a:sym typeface="Comic Sans MS"/>
              </a:rPr>
              <a:t>7. Bring the interfaces up</a:t>
            </a:r>
            <a:endParaRPr sz="800">
              <a:latin typeface="Comic Sans MS"/>
              <a:ea typeface="Comic Sans MS"/>
              <a:cs typeface="Comic Sans MS"/>
              <a:sym typeface="Comic Sans MS"/>
            </a:endParaRPr>
          </a:p>
        </p:txBody>
      </p:sp>
      <p:sp>
        <p:nvSpPr>
          <p:cNvPr id="338" name="Google Shape;338;p35"/>
          <p:cNvSpPr/>
          <p:nvPr/>
        </p:nvSpPr>
        <p:spPr>
          <a:xfrm>
            <a:off x="690700" y="4026775"/>
            <a:ext cx="2336100" cy="258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Comic Sans MS"/>
                <a:ea typeface="Comic Sans MS"/>
                <a:cs typeface="Comic Sans MS"/>
                <a:sym typeface="Comic Sans MS"/>
              </a:rPr>
              <a:t>8. Enable NAT, modify ip tables</a:t>
            </a:r>
            <a:endParaRPr sz="800">
              <a:latin typeface="Comic Sans MS"/>
              <a:ea typeface="Comic Sans MS"/>
              <a:cs typeface="Comic Sans MS"/>
              <a:sym typeface="Comic Sans MS"/>
            </a:endParaRPr>
          </a:p>
        </p:txBody>
      </p:sp>
      <p:pic>
        <p:nvPicPr>
          <p:cNvPr id="339" name="Google Shape;339;p35"/>
          <p:cNvPicPr preferRelativeResize="0"/>
          <p:nvPr/>
        </p:nvPicPr>
        <p:blipFill>
          <a:blip r:embed="rId3">
            <a:alphaModFix/>
          </a:blip>
          <a:stretch>
            <a:fillRect/>
          </a:stretch>
        </p:blipFill>
        <p:spPr>
          <a:xfrm>
            <a:off x="6589813" y="1084100"/>
            <a:ext cx="1514475" cy="1114425"/>
          </a:xfrm>
          <a:prstGeom prst="rect">
            <a:avLst/>
          </a:prstGeom>
          <a:noFill/>
          <a:ln>
            <a:noFill/>
          </a:ln>
        </p:spPr>
      </p:pic>
      <p:pic>
        <p:nvPicPr>
          <p:cNvPr id="340" name="Google Shape;340;p35"/>
          <p:cNvPicPr preferRelativeResize="0"/>
          <p:nvPr/>
        </p:nvPicPr>
        <p:blipFill>
          <a:blip r:embed="rId4">
            <a:alphaModFix/>
          </a:blip>
          <a:stretch>
            <a:fillRect/>
          </a:stretch>
        </p:blipFill>
        <p:spPr>
          <a:xfrm>
            <a:off x="5514448" y="345350"/>
            <a:ext cx="1412952" cy="1166825"/>
          </a:xfrm>
          <a:prstGeom prst="rect">
            <a:avLst/>
          </a:prstGeom>
          <a:noFill/>
          <a:ln>
            <a:noFill/>
          </a:ln>
        </p:spPr>
      </p:pic>
      <p:pic>
        <p:nvPicPr>
          <p:cNvPr id="341" name="Google Shape;341;p35"/>
          <p:cNvPicPr preferRelativeResize="0"/>
          <p:nvPr/>
        </p:nvPicPr>
        <p:blipFill>
          <a:blip r:embed="rId5">
            <a:alphaModFix/>
          </a:blip>
          <a:stretch>
            <a:fillRect/>
          </a:stretch>
        </p:blipFill>
        <p:spPr>
          <a:xfrm>
            <a:off x="7037098" y="345350"/>
            <a:ext cx="1705100" cy="712500"/>
          </a:xfrm>
          <a:prstGeom prst="rect">
            <a:avLst/>
          </a:prstGeom>
          <a:noFill/>
          <a:ln>
            <a:noFill/>
          </a:ln>
        </p:spPr>
      </p:pic>
      <p:sp>
        <p:nvSpPr>
          <p:cNvPr id="342" name="Google Shape;342;p35"/>
          <p:cNvSpPr txBox="1"/>
          <p:nvPr/>
        </p:nvSpPr>
        <p:spPr>
          <a:xfrm>
            <a:off x="4001375" y="2407725"/>
            <a:ext cx="4401300" cy="3534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mic Sans MS"/>
                <a:ea typeface="Comic Sans MS"/>
                <a:cs typeface="Comic Sans MS"/>
                <a:sym typeface="Comic Sans MS"/>
              </a:rPr>
              <a:t>Name this program/plugin as bridge</a:t>
            </a:r>
            <a:endParaRPr sz="1000">
              <a:latin typeface="Comic Sans MS"/>
              <a:ea typeface="Comic Sans MS"/>
              <a:cs typeface="Comic Sans MS"/>
              <a:sym typeface="Comic Sans MS"/>
            </a:endParaRPr>
          </a:p>
        </p:txBody>
      </p:sp>
      <p:sp>
        <p:nvSpPr>
          <p:cNvPr id="343" name="Google Shape;343;p35"/>
          <p:cNvSpPr txBox="1"/>
          <p:nvPr/>
        </p:nvSpPr>
        <p:spPr>
          <a:xfrm>
            <a:off x="4001375" y="2844100"/>
            <a:ext cx="4401300" cy="8313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mic Sans MS"/>
                <a:ea typeface="Comic Sans MS"/>
                <a:cs typeface="Comic Sans MS"/>
                <a:sym typeface="Comic Sans MS"/>
              </a:rPr>
              <a:t>Runtime calls this program after creating container.</a:t>
            </a:r>
            <a:endParaRPr sz="1000">
              <a:latin typeface="Comic Sans MS"/>
              <a:ea typeface="Comic Sans MS"/>
              <a:cs typeface="Comic Sans MS"/>
              <a:sym typeface="Comic Sans MS"/>
            </a:endParaRPr>
          </a:p>
          <a:p>
            <a:pPr indent="-292100" lvl="0" marL="457200" rtl="0" algn="l">
              <a:spcBef>
                <a:spcPts val="0"/>
              </a:spcBef>
              <a:spcAft>
                <a:spcPts val="0"/>
              </a:spcAft>
              <a:buSzPts val="1000"/>
              <a:buFont typeface="Comic Sans MS"/>
              <a:buChar char="-"/>
            </a:pPr>
            <a:r>
              <a:rPr lang="en" sz="1000">
                <a:latin typeface="Comic Sans MS"/>
                <a:ea typeface="Comic Sans MS"/>
                <a:cs typeface="Comic Sans MS"/>
                <a:sym typeface="Comic Sans MS"/>
              </a:rPr>
              <a:t>It calls in a standard way.</a:t>
            </a:r>
            <a:endParaRPr sz="1000">
              <a:latin typeface="Comic Sans MS"/>
              <a:ea typeface="Comic Sans MS"/>
              <a:cs typeface="Comic Sans MS"/>
              <a:sym typeface="Comic Sans MS"/>
            </a:endParaRPr>
          </a:p>
          <a:p>
            <a:pPr indent="-292100" lvl="0" marL="457200" rtl="0" algn="l">
              <a:spcBef>
                <a:spcPts val="0"/>
              </a:spcBef>
              <a:spcAft>
                <a:spcPts val="0"/>
              </a:spcAft>
              <a:buSzPts val="1000"/>
              <a:buFont typeface="Comic Sans MS"/>
              <a:buChar char="-"/>
            </a:pPr>
            <a:r>
              <a:rPr lang="en" sz="1000">
                <a:latin typeface="Comic Sans MS"/>
                <a:ea typeface="Comic Sans MS"/>
                <a:cs typeface="Comic Sans MS"/>
                <a:sym typeface="Comic Sans MS"/>
              </a:rPr>
              <a:t>It passes standard parameters</a:t>
            </a:r>
            <a:endParaRPr sz="1000">
              <a:latin typeface="Comic Sans MS"/>
              <a:ea typeface="Comic Sans MS"/>
              <a:cs typeface="Comic Sans MS"/>
              <a:sym typeface="Comic Sans MS"/>
            </a:endParaRPr>
          </a:p>
          <a:p>
            <a:pPr indent="-292100" lvl="0" marL="457200" rtl="0" algn="l">
              <a:spcBef>
                <a:spcPts val="0"/>
              </a:spcBef>
              <a:spcAft>
                <a:spcPts val="0"/>
              </a:spcAft>
              <a:buSzPts val="1000"/>
              <a:buFont typeface="Comic Sans MS"/>
              <a:buChar char="-"/>
            </a:pPr>
            <a:r>
              <a:rPr lang="en" sz="1000">
                <a:latin typeface="Comic Sans MS"/>
                <a:ea typeface="Comic Sans MS"/>
                <a:cs typeface="Comic Sans MS"/>
                <a:sym typeface="Comic Sans MS"/>
              </a:rPr>
              <a:t>It expect standard result after invoking the plugin.</a:t>
            </a:r>
            <a:endParaRPr sz="1000">
              <a:latin typeface="Comic Sans MS"/>
              <a:ea typeface="Comic Sans MS"/>
              <a:cs typeface="Comic Sans MS"/>
              <a:sym typeface="Comic Sans MS"/>
            </a:endParaRPr>
          </a:p>
        </p:txBody>
      </p:sp>
      <p:sp>
        <p:nvSpPr>
          <p:cNvPr id="344" name="Google Shape;344;p35"/>
          <p:cNvSpPr txBox="1"/>
          <p:nvPr/>
        </p:nvSpPr>
        <p:spPr>
          <a:xfrm>
            <a:off x="4098175" y="3910875"/>
            <a:ext cx="4304400" cy="7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0000"/>
                </a:solidFill>
                <a:latin typeface="Comic Sans MS"/>
                <a:ea typeface="Comic Sans MS"/>
                <a:cs typeface="Comic Sans MS"/>
                <a:sym typeface="Comic Sans MS"/>
              </a:rPr>
              <a:t>CNI defines these standard</a:t>
            </a:r>
            <a:endParaRPr>
              <a:solidFill>
                <a:srgbClr val="990000"/>
              </a:solidFill>
              <a:latin typeface="Comic Sans MS"/>
              <a:ea typeface="Comic Sans MS"/>
              <a:cs typeface="Comic Sans MS"/>
              <a:sym typeface="Comic Sans MS"/>
            </a:endParaRPr>
          </a:p>
        </p:txBody>
      </p:sp>
      <p:sp>
        <p:nvSpPr>
          <p:cNvPr id="345" name="Google Shape;345;p35"/>
          <p:cNvSpPr txBox="1"/>
          <p:nvPr/>
        </p:nvSpPr>
        <p:spPr>
          <a:xfrm>
            <a:off x="1287750" y="1807663"/>
            <a:ext cx="11163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mic Sans MS"/>
                <a:ea typeface="Comic Sans MS"/>
                <a:cs typeface="Comic Sans MS"/>
                <a:sym typeface="Comic Sans MS"/>
              </a:rPr>
              <a:t>Bridge</a:t>
            </a:r>
            <a:endParaRPr sz="1200">
              <a:latin typeface="Comic Sans MS"/>
              <a:ea typeface="Comic Sans MS"/>
              <a:cs typeface="Comic Sans MS"/>
              <a:sym typeface="Comic Sans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E06666"/>
                </a:solidFill>
                <a:latin typeface="Comic Sans MS"/>
                <a:ea typeface="Comic Sans MS"/>
                <a:cs typeface="Comic Sans MS"/>
                <a:sym typeface="Comic Sans MS"/>
              </a:rPr>
              <a:t>CNI</a:t>
            </a:r>
            <a:endParaRPr/>
          </a:p>
        </p:txBody>
      </p:sp>
      <p:sp>
        <p:nvSpPr>
          <p:cNvPr id="351" name="Google Shape;351;p36"/>
          <p:cNvSpPr/>
          <p:nvPr/>
        </p:nvSpPr>
        <p:spPr>
          <a:xfrm>
            <a:off x="285650" y="1261250"/>
            <a:ext cx="1400400" cy="6000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omic Sans MS"/>
                <a:ea typeface="Comic Sans MS"/>
                <a:cs typeface="Comic Sans MS"/>
                <a:sym typeface="Comic Sans MS"/>
              </a:rPr>
              <a:t>Runtime</a:t>
            </a:r>
            <a:endParaRPr sz="1200">
              <a:latin typeface="Comic Sans MS"/>
              <a:ea typeface="Comic Sans MS"/>
              <a:cs typeface="Comic Sans MS"/>
              <a:sym typeface="Comic Sans MS"/>
            </a:endParaRPr>
          </a:p>
        </p:txBody>
      </p:sp>
      <p:sp>
        <p:nvSpPr>
          <p:cNvPr id="352" name="Google Shape;352;p36"/>
          <p:cNvSpPr/>
          <p:nvPr/>
        </p:nvSpPr>
        <p:spPr>
          <a:xfrm>
            <a:off x="2470350" y="2429338"/>
            <a:ext cx="1529400" cy="6492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omic Sans MS"/>
                <a:ea typeface="Comic Sans MS"/>
                <a:cs typeface="Comic Sans MS"/>
                <a:sym typeface="Comic Sans MS"/>
              </a:rPr>
              <a:t>Net plugin</a:t>
            </a:r>
            <a:endParaRPr sz="1200">
              <a:latin typeface="Comic Sans MS"/>
              <a:ea typeface="Comic Sans MS"/>
              <a:cs typeface="Comic Sans MS"/>
              <a:sym typeface="Comic Sans MS"/>
            </a:endParaRPr>
          </a:p>
        </p:txBody>
      </p:sp>
      <p:sp>
        <p:nvSpPr>
          <p:cNvPr id="353" name="Google Shape;353;p36"/>
          <p:cNvSpPr/>
          <p:nvPr/>
        </p:nvSpPr>
        <p:spPr>
          <a:xfrm>
            <a:off x="2259150" y="3791050"/>
            <a:ext cx="1951800" cy="2580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6"/>
          <p:cNvSpPr/>
          <p:nvPr/>
        </p:nvSpPr>
        <p:spPr>
          <a:xfrm>
            <a:off x="227550" y="2242200"/>
            <a:ext cx="864900" cy="572700"/>
          </a:xfrm>
          <a:prstGeom prst="round1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omic Sans MS"/>
                <a:ea typeface="Comic Sans MS"/>
                <a:cs typeface="Comic Sans MS"/>
                <a:sym typeface="Comic Sans MS"/>
              </a:rPr>
              <a:t>Config</a:t>
            </a:r>
            <a:endParaRPr sz="1200">
              <a:latin typeface="Comic Sans MS"/>
              <a:ea typeface="Comic Sans MS"/>
              <a:cs typeface="Comic Sans MS"/>
              <a:sym typeface="Comic Sans MS"/>
            </a:endParaRPr>
          </a:p>
        </p:txBody>
      </p:sp>
      <p:sp>
        <p:nvSpPr>
          <p:cNvPr id="355" name="Google Shape;355;p36"/>
          <p:cNvSpPr/>
          <p:nvPr/>
        </p:nvSpPr>
        <p:spPr>
          <a:xfrm rot="5398833">
            <a:off x="2138102" y="1042100"/>
            <a:ext cx="883500" cy="1736100"/>
          </a:xfrm>
          <a:prstGeom prst="bentArrow">
            <a:avLst>
              <a:gd fmla="val 25000" name="adj1"/>
              <a:gd fmla="val 25000" name="adj2"/>
              <a:gd fmla="val 25000" name="adj3"/>
              <a:gd fmla="val 43750" name="adj4"/>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6"/>
          <p:cNvSpPr/>
          <p:nvPr/>
        </p:nvSpPr>
        <p:spPr>
          <a:xfrm>
            <a:off x="3022050" y="3187163"/>
            <a:ext cx="426000" cy="572700"/>
          </a:xfrm>
          <a:prstGeom prst="down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7" name="Google Shape;357;p36"/>
          <p:cNvCxnSpPr>
            <a:stCxn id="354" idx="0"/>
            <a:endCxn id="351" idx="2"/>
          </p:cNvCxnSpPr>
          <p:nvPr/>
        </p:nvCxnSpPr>
        <p:spPr>
          <a:xfrm flipH="1" rot="10800000">
            <a:off x="660000" y="1861200"/>
            <a:ext cx="325800" cy="381000"/>
          </a:xfrm>
          <a:prstGeom prst="straightConnector1">
            <a:avLst/>
          </a:prstGeom>
          <a:noFill/>
          <a:ln cap="flat" cmpd="sng" w="9525">
            <a:solidFill>
              <a:schemeClr val="dk2"/>
            </a:solidFill>
            <a:prstDash val="solid"/>
            <a:round/>
            <a:headEnd len="med" w="med" type="none"/>
            <a:tailEnd len="med" w="med" type="stealth"/>
          </a:ln>
        </p:spPr>
      </p:cxnSp>
      <p:sp>
        <p:nvSpPr>
          <p:cNvPr id="358" name="Google Shape;358;p36"/>
          <p:cNvSpPr txBox="1"/>
          <p:nvPr/>
        </p:nvSpPr>
        <p:spPr>
          <a:xfrm>
            <a:off x="3415625" y="1416150"/>
            <a:ext cx="1170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mic Sans MS"/>
                <a:ea typeface="Comic Sans MS"/>
                <a:cs typeface="Comic Sans MS"/>
                <a:sym typeface="Comic Sans MS"/>
              </a:rPr>
              <a:t>CNI commands and network config</a:t>
            </a:r>
            <a:endParaRPr sz="1200">
              <a:latin typeface="Comic Sans MS"/>
              <a:ea typeface="Comic Sans MS"/>
              <a:cs typeface="Comic Sans MS"/>
              <a:sym typeface="Comic Sans MS"/>
            </a:endParaRPr>
          </a:p>
        </p:txBody>
      </p:sp>
      <p:sp>
        <p:nvSpPr>
          <p:cNvPr id="359" name="Google Shape;359;p36"/>
          <p:cNvSpPr txBox="1"/>
          <p:nvPr/>
        </p:nvSpPr>
        <p:spPr>
          <a:xfrm>
            <a:off x="1206000" y="3148450"/>
            <a:ext cx="1736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mic Sans MS"/>
                <a:ea typeface="Comic Sans MS"/>
                <a:cs typeface="Comic Sans MS"/>
                <a:sym typeface="Comic Sans MS"/>
              </a:rPr>
              <a:t>Configures network</a:t>
            </a:r>
            <a:endParaRPr sz="1200">
              <a:latin typeface="Comic Sans MS"/>
              <a:ea typeface="Comic Sans MS"/>
              <a:cs typeface="Comic Sans MS"/>
              <a:sym typeface="Comic Sans MS"/>
            </a:endParaRPr>
          </a:p>
        </p:txBody>
      </p:sp>
      <p:sp>
        <p:nvSpPr>
          <p:cNvPr id="360" name="Google Shape;360;p36"/>
          <p:cNvSpPr txBox="1"/>
          <p:nvPr/>
        </p:nvSpPr>
        <p:spPr>
          <a:xfrm>
            <a:off x="4769350" y="1168100"/>
            <a:ext cx="4252800" cy="1226100"/>
          </a:xfrm>
          <a:prstGeom prst="rect">
            <a:avLst/>
          </a:prstGeom>
          <a:solidFill>
            <a:srgbClr val="F9CB9C"/>
          </a:solid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Comic Sans MS"/>
              <a:buChar char="●"/>
            </a:pPr>
            <a:r>
              <a:rPr lang="en" sz="1000">
                <a:latin typeface="Comic Sans MS"/>
                <a:ea typeface="Comic Sans MS"/>
                <a:cs typeface="Comic Sans MS"/>
                <a:sym typeface="Comic Sans MS"/>
              </a:rPr>
              <a:t>Container Runtime must create network namespace.</a:t>
            </a:r>
            <a:endParaRPr sz="1000">
              <a:latin typeface="Comic Sans MS"/>
              <a:ea typeface="Comic Sans MS"/>
              <a:cs typeface="Comic Sans MS"/>
              <a:sym typeface="Comic Sans MS"/>
            </a:endParaRPr>
          </a:p>
          <a:p>
            <a:pPr indent="-292100" lvl="0" marL="457200" rtl="0" algn="l">
              <a:spcBef>
                <a:spcPts val="0"/>
              </a:spcBef>
              <a:spcAft>
                <a:spcPts val="0"/>
              </a:spcAft>
              <a:buSzPts val="1000"/>
              <a:buFont typeface="Comic Sans MS"/>
              <a:buChar char="●"/>
            </a:pPr>
            <a:r>
              <a:rPr lang="en" sz="1000">
                <a:latin typeface="Comic Sans MS"/>
                <a:ea typeface="Comic Sans MS"/>
                <a:cs typeface="Comic Sans MS"/>
                <a:sym typeface="Comic Sans MS"/>
              </a:rPr>
              <a:t>Identify network the container must attach to </a:t>
            </a:r>
            <a:endParaRPr sz="1000">
              <a:latin typeface="Comic Sans MS"/>
              <a:ea typeface="Comic Sans MS"/>
              <a:cs typeface="Comic Sans MS"/>
              <a:sym typeface="Comic Sans MS"/>
            </a:endParaRPr>
          </a:p>
          <a:p>
            <a:pPr indent="-292100" lvl="0" marL="457200" rtl="0" algn="l">
              <a:spcBef>
                <a:spcPts val="0"/>
              </a:spcBef>
              <a:spcAft>
                <a:spcPts val="0"/>
              </a:spcAft>
              <a:buSzPts val="1000"/>
              <a:buFont typeface="Comic Sans MS"/>
              <a:buChar char="●"/>
            </a:pPr>
            <a:r>
              <a:rPr lang="en" sz="1000">
                <a:latin typeface="Comic Sans MS"/>
                <a:ea typeface="Comic Sans MS"/>
                <a:cs typeface="Comic Sans MS"/>
                <a:sym typeface="Comic Sans MS"/>
              </a:rPr>
              <a:t>Container Runtime to invoke Network plugin (bridge) when container added.</a:t>
            </a:r>
            <a:endParaRPr sz="1000">
              <a:latin typeface="Comic Sans MS"/>
              <a:ea typeface="Comic Sans MS"/>
              <a:cs typeface="Comic Sans MS"/>
              <a:sym typeface="Comic Sans MS"/>
            </a:endParaRPr>
          </a:p>
          <a:p>
            <a:pPr indent="-292100" lvl="0" marL="457200" rtl="0" algn="l">
              <a:spcBef>
                <a:spcPts val="0"/>
              </a:spcBef>
              <a:spcAft>
                <a:spcPts val="0"/>
              </a:spcAft>
              <a:buSzPts val="1000"/>
              <a:buFont typeface="Comic Sans MS"/>
              <a:buChar char="●"/>
            </a:pPr>
            <a:r>
              <a:rPr lang="en" sz="1000">
                <a:latin typeface="Comic Sans MS"/>
                <a:ea typeface="Comic Sans MS"/>
                <a:cs typeface="Comic Sans MS"/>
                <a:sym typeface="Comic Sans MS"/>
              </a:rPr>
              <a:t>Container Runtime to invoke Network plugin (bridge) when container Deleted.</a:t>
            </a:r>
            <a:endParaRPr sz="1000">
              <a:latin typeface="Comic Sans MS"/>
              <a:ea typeface="Comic Sans MS"/>
              <a:cs typeface="Comic Sans MS"/>
              <a:sym typeface="Comic Sans MS"/>
            </a:endParaRPr>
          </a:p>
          <a:p>
            <a:pPr indent="-292100" lvl="0" marL="457200" rtl="0" algn="l">
              <a:spcBef>
                <a:spcPts val="0"/>
              </a:spcBef>
              <a:spcAft>
                <a:spcPts val="0"/>
              </a:spcAft>
              <a:buSzPts val="1000"/>
              <a:buFont typeface="Comic Sans MS"/>
              <a:buChar char="●"/>
            </a:pPr>
            <a:r>
              <a:rPr lang="en" sz="1000">
                <a:latin typeface="Comic Sans MS"/>
                <a:ea typeface="Comic Sans MS"/>
                <a:cs typeface="Comic Sans MS"/>
                <a:sym typeface="Comic Sans MS"/>
              </a:rPr>
              <a:t>Json format of the network configuration.</a:t>
            </a:r>
            <a:endParaRPr sz="1000">
              <a:latin typeface="Comic Sans MS"/>
              <a:ea typeface="Comic Sans MS"/>
              <a:cs typeface="Comic Sans MS"/>
              <a:sym typeface="Comic Sans MS"/>
            </a:endParaRPr>
          </a:p>
          <a:p>
            <a:pPr indent="0" lvl="0" marL="0" rtl="0" algn="l">
              <a:spcBef>
                <a:spcPts val="0"/>
              </a:spcBef>
              <a:spcAft>
                <a:spcPts val="0"/>
              </a:spcAft>
              <a:buNone/>
            </a:pPr>
            <a:r>
              <a:t/>
            </a:r>
            <a:endParaRPr sz="1000">
              <a:latin typeface="Comic Sans MS"/>
              <a:ea typeface="Comic Sans MS"/>
              <a:cs typeface="Comic Sans MS"/>
              <a:sym typeface="Comic Sans MS"/>
            </a:endParaRPr>
          </a:p>
          <a:p>
            <a:pPr indent="0" lvl="0" marL="0" rtl="0" algn="l">
              <a:spcBef>
                <a:spcPts val="0"/>
              </a:spcBef>
              <a:spcAft>
                <a:spcPts val="0"/>
              </a:spcAft>
              <a:buNone/>
            </a:pPr>
            <a:r>
              <a:t/>
            </a:r>
            <a:endParaRPr sz="1000">
              <a:latin typeface="Comic Sans MS"/>
              <a:ea typeface="Comic Sans MS"/>
              <a:cs typeface="Comic Sans MS"/>
              <a:sym typeface="Comic Sans MS"/>
            </a:endParaRPr>
          </a:p>
          <a:p>
            <a:pPr indent="0" lvl="0" marL="0" rtl="0" algn="l">
              <a:spcBef>
                <a:spcPts val="0"/>
              </a:spcBef>
              <a:spcAft>
                <a:spcPts val="0"/>
              </a:spcAft>
              <a:buNone/>
            </a:pPr>
            <a:r>
              <a:t/>
            </a:r>
            <a:endParaRPr sz="1000">
              <a:latin typeface="Comic Sans MS"/>
              <a:ea typeface="Comic Sans MS"/>
              <a:cs typeface="Comic Sans MS"/>
              <a:sym typeface="Comic Sans MS"/>
            </a:endParaRPr>
          </a:p>
          <a:p>
            <a:pPr indent="0" lvl="0" marL="0" rtl="0" algn="l">
              <a:spcBef>
                <a:spcPts val="0"/>
              </a:spcBef>
              <a:spcAft>
                <a:spcPts val="0"/>
              </a:spcAft>
              <a:buNone/>
            </a:pPr>
            <a:r>
              <a:t/>
            </a:r>
            <a:endParaRPr sz="1000">
              <a:latin typeface="Comic Sans MS"/>
              <a:ea typeface="Comic Sans MS"/>
              <a:cs typeface="Comic Sans MS"/>
              <a:sym typeface="Comic Sans MS"/>
            </a:endParaRPr>
          </a:p>
          <a:p>
            <a:pPr indent="0" lvl="0" marL="0" rtl="0" algn="l">
              <a:spcBef>
                <a:spcPts val="0"/>
              </a:spcBef>
              <a:spcAft>
                <a:spcPts val="0"/>
              </a:spcAft>
              <a:buNone/>
            </a:pPr>
            <a:r>
              <a:t/>
            </a:r>
            <a:endParaRPr sz="1000">
              <a:latin typeface="Comic Sans MS"/>
              <a:ea typeface="Comic Sans MS"/>
              <a:cs typeface="Comic Sans MS"/>
              <a:sym typeface="Comic Sans MS"/>
            </a:endParaRPr>
          </a:p>
          <a:p>
            <a:pPr indent="0" lvl="0" marL="0" rtl="0" algn="l">
              <a:spcBef>
                <a:spcPts val="0"/>
              </a:spcBef>
              <a:spcAft>
                <a:spcPts val="0"/>
              </a:spcAft>
              <a:buNone/>
            </a:pPr>
            <a:r>
              <a:t/>
            </a:r>
            <a:endParaRPr sz="1000">
              <a:latin typeface="Comic Sans MS"/>
              <a:ea typeface="Comic Sans MS"/>
              <a:cs typeface="Comic Sans MS"/>
              <a:sym typeface="Comic Sans MS"/>
            </a:endParaRPr>
          </a:p>
          <a:p>
            <a:pPr indent="0" lvl="0" marL="0" rtl="0" algn="l">
              <a:spcBef>
                <a:spcPts val="0"/>
              </a:spcBef>
              <a:spcAft>
                <a:spcPts val="0"/>
              </a:spcAft>
              <a:buNone/>
            </a:pPr>
            <a:r>
              <a:t/>
            </a:r>
            <a:endParaRPr sz="1000">
              <a:latin typeface="Comic Sans MS"/>
              <a:ea typeface="Comic Sans MS"/>
              <a:cs typeface="Comic Sans MS"/>
              <a:sym typeface="Comic Sans MS"/>
            </a:endParaRPr>
          </a:p>
        </p:txBody>
      </p:sp>
      <p:sp>
        <p:nvSpPr>
          <p:cNvPr id="361" name="Google Shape;361;p36"/>
          <p:cNvSpPr txBox="1"/>
          <p:nvPr/>
        </p:nvSpPr>
        <p:spPr>
          <a:xfrm>
            <a:off x="4737075" y="2944700"/>
            <a:ext cx="4162500" cy="914400"/>
          </a:xfrm>
          <a:prstGeom prst="rect">
            <a:avLst/>
          </a:prstGeom>
          <a:solidFill>
            <a:srgbClr val="EA9999"/>
          </a:solid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Comic Sans MS"/>
              <a:buChar char="●"/>
            </a:pPr>
            <a:r>
              <a:rPr lang="en" sz="1000">
                <a:solidFill>
                  <a:schemeClr val="dk1"/>
                </a:solidFill>
                <a:latin typeface="Comic Sans MS"/>
                <a:ea typeface="Comic Sans MS"/>
                <a:cs typeface="Comic Sans MS"/>
                <a:sym typeface="Comic Sans MS"/>
              </a:rPr>
              <a:t>Must support command line arguments of ADD/DEL/GET</a:t>
            </a:r>
            <a:endParaRPr sz="1000">
              <a:solidFill>
                <a:schemeClr val="dk1"/>
              </a:solidFill>
              <a:latin typeface="Comic Sans MS"/>
              <a:ea typeface="Comic Sans MS"/>
              <a:cs typeface="Comic Sans MS"/>
              <a:sym typeface="Comic Sans MS"/>
            </a:endParaRPr>
          </a:p>
          <a:p>
            <a:pPr indent="-292100" lvl="0" marL="457200" rtl="0" algn="l">
              <a:spcBef>
                <a:spcPts val="0"/>
              </a:spcBef>
              <a:spcAft>
                <a:spcPts val="0"/>
              </a:spcAft>
              <a:buClr>
                <a:schemeClr val="dk1"/>
              </a:buClr>
              <a:buSzPts val="1000"/>
              <a:buFont typeface="Comic Sans MS"/>
              <a:buChar char="●"/>
            </a:pPr>
            <a:r>
              <a:rPr lang="en" sz="1000">
                <a:solidFill>
                  <a:schemeClr val="dk1"/>
                </a:solidFill>
                <a:latin typeface="Comic Sans MS"/>
                <a:ea typeface="Comic Sans MS"/>
                <a:cs typeface="Comic Sans MS"/>
                <a:sym typeface="Comic Sans MS"/>
              </a:rPr>
              <a:t>Must support parameters such as container id, network ns etc,</a:t>
            </a:r>
            <a:endParaRPr sz="1000">
              <a:solidFill>
                <a:schemeClr val="dk1"/>
              </a:solidFill>
              <a:latin typeface="Comic Sans MS"/>
              <a:ea typeface="Comic Sans MS"/>
              <a:cs typeface="Comic Sans MS"/>
              <a:sym typeface="Comic Sans MS"/>
            </a:endParaRPr>
          </a:p>
          <a:p>
            <a:pPr indent="-292100" lvl="0" marL="457200" rtl="0" algn="l">
              <a:spcBef>
                <a:spcPts val="0"/>
              </a:spcBef>
              <a:spcAft>
                <a:spcPts val="0"/>
              </a:spcAft>
              <a:buClr>
                <a:schemeClr val="dk1"/>
              </a:buClr>
              <a:buSzPts val="1000"/>
              <a:buFont typeface="Comic Sans MS"/>
              <a:buChar char="●"/>
            </a:pPr>
            <a:r>
              <a:rPr lang="en" sz="1000">
                <a:solidFill>
                  <a:schemeClr val="dk1"/>
                </a:solidFill>
                <a:latin typeface="Comic Sans MS"/>
                <a:ea typeface="Comic Sans MS"/>
                <a:cs typeface="Comic Sans MS"/>
                <a:sym typeface="Comic Sans MS"/>
              </a:rPr>
              <a:t>Must manage ip address assignment to pods.</a:t>
            </a:r>
            <a:endParaRPr sz="1000">
              <a:solidFill>
                <a:schemeClr val="dk1"/>
              </a:solidFill>
              <a:latin typeface="Comic Sans MS"/>
              <a:ea typeface="Comic Sans MS"/>
              <a:cs typeface="Comic Sans MS"/>
              <a:sym typeface="Comic Sans MS"/>
            </a:endParaRPr>
          </a:p>
          <a:p>
            <a:pPr indent="-292100" lvl="0" marL="457200" rtl="0" algn="l">
              <a:spcBef>
                <a:spcPts val="0"/>
              </a:spcBef>
              <a:spcAft>
                <a:spcPts val="0"/>
              </a:spcAft>
              <a:buClr>
                <a:schemeClr val="dk1"/>
              </a:buClr>
              <a:buSzPts val="1000"/>
              <a:buFont typeface="Comic Sans MS"/>
              <a:buChar char="●"/>
            </a:pPr>
            <a:r>
              <a:rPr lang="en" sz="1000">
                <a:solidFill>
                  <a:schemeClr val="dk1"/>
                </a:solidFill>
                <a:latin typeface="Comic Sans MS"/>
                <a:ea typeface="Comic Sans MS"/>
                <a:cs typeface="Comic Sans MS"/>
                <a:sym typeface="Comic Sans MS"/>
              </a:rPr>
              <a:t>Must return results in a specific format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7"/>
          <p:cNvSpPr/>
          <p:nvPr/>
        </p:nvSpPr>
        <p:spPr>
          <a:xfrm>
            <a:off x="490625" y="2259525"/>
            <a:ext cx="8124900" cy="8067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7"/>
          <p:cNvSpPr/>
          <p:nvPr/>
        </p:nvSpPr>
        <p:spPr>
          <a:xfrm>
            <a:off x="490625" y="1327275"/>
            <a:ext cx="8124900" cy="8067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E06666"/>
                </a:solidFill>
                <a:latin typeface="Comic Sans MS"/>
                <a:ea typeface="Comic Sans MS"/>
                <a:cs typeface="Comic Sans MS"/>
                <a:sym typeface="Comic Sans MS"/>
              </a:rPr>
              <a:t>CNI Plugin Examples</a:t>
            </a:r>
            <a:endParaRPr/>
          </a:p>
        </p:txBody>
      </p:sp>
      <p:sp>
        <p:nvSpPr>
          <p:cNvPr id="369" name="Google Shape;369;p37"/>
          <p:cNvSpPr/>
          <p:nvPr/>
        </p:nvSpPr>
        <p:spPr>
          <a:xfrm>
            <a:off x="684250" y="1482150"/>
            <a:ext cx="1407000" cy="438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omic Sans MS"/>
                <a:ea typeface="Comic Sans MS"/>
                <a:cs typeface="Comic Sans MS"/>
                <a:sym typeface="Comic Sans MS"/>
              </a:rPr>
              <a:t>Bridge</a:t>
            </a:r>
            <a:endParaRPr sz="1200">
              <a:latin typeface="Comic Sans MS"/>
              <a:ea typeface="Comic Sans MS"/>
              <a:cs typeface="Comic Sans MS"/>
              <a:sym typeface="Comic Sans MS"/>
            </a:endParaRPr>
          </a:p>
        </p:txBody>
      </p:sp>
      <p:sp>
        <p:nvSpPr>
          <p:cNvPr id="370" name="Google Shape;370;p37"/>
          <p:cNvSpPr/>
          <p:nvPr/>
        </p:nvSpPr>
        <p:spPr>
          <a:xfrm>
            <a:off x="2372600" y="1482150"/>
            <a:ext cx="1407000" cy="438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omic Sans MS"/>
                <a:ea typeface="Comic Sans MS"/>
                <a:cs typeface="Comic Sans MS"/>
                <a:sym typeface="Comic Sans MS"/>
              </a:rPr>
              <a:t>VLAN</a:t>
            </a:r>
            <a:endParaRPr sz="1200">
              <a:latin typeface="Comic Sans MS"/>
              <a:ea typeface="Comic Sans MS"/>
              <a:cs typeface="Comic Sans MS"/>
              <a:sym typeface="Comic Sans MS"/>
            </a:endParaRPr>
          </a:p>
        </p:txBody>
      </p:sp>
      <p:sp>
        <p:nvSpPr>
          <p:cNvPr id="371" name="Google Shape;371;p37"/>
          <p:cNvSpPr/>
          <p:nvPr/>
        </p:nvSpPr>
        <p:spPr>
          <a:xfrm>
            <a:off x="4060950" y="1482150"/>
            <a:ext cx="1407000" cy="438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omic Sans MS"/>
                <a:ea typeface="Comic Sans MS"/>
                <a:cs typeface="Comic Sans MS"/>
                <a:sym typeface="Comic Sans MS"/>
              </a:rPr>
              <a:t>IPVLAN</a:t>
            </a:r>
            <a:endParaRPr sz="1200">
              <a:latin typeface="Comic Sans MS"/>
              <a:ea typeface="Comic Sans MS"/>
              <a:cs typeface="Comic Sans MS"/>
              <a:sym typeface="Comic Sans MS"/>
            </a:endParaRPr>
          </a:p>
        </p:txBody>
      </p:sp>
      <p:sp>
        <p:nvSpPr>
          <p:cNvPr id="372" name="Google Shape;372;p37"/>
          <p:cNvSpPr/>
          <p:nvPr/>
        </p:nvSpPr>
        <p:spPr>
          <a:xfrm>
            <a:off x="5710575" y="1482150"/>
            <a:ext cx="1407000" cy="438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omic Sans MS"/>
                <a:ea typeface="Comic Sans MS"/>
                <a:cs typeface="Comic Sans MS"/>
                <a:sym typeface="Comic Sans MS"/>
              </a:rPr>
              <a:t>MACVLAN</a:t>
            </a:r>
            <a:endParaRPr sz="1200">
              <a:latin typeface="Comic Sans MS"/>
              <a:ea typeface="Comic Sans MS"/>
              <a:cs typeface="Comic Sans MS"/>
              <a:sym typeface="Comic Sans MS"/>
            </a:endParaRPr>
          </a:p>
        </p:txBody>
      </p:sp>
      <p:sp>
        <p:nvSpPr>
          <p:cNvPr id="373" name="Google Shape;373;p37"/>
          <p:cNvSpPr/>
          <p:nvPr/>
        </p:nvSpPr>
        <p:spPr>
          <a:xfrm>
            <a:off x="1351925" y="2411925"/>
            <a:ext cx="1407000" cy="438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omic Sans MS"/>
                <a:ea typeface="Comic Sans MS"/>
                <a:cs typeface="Comic Sans MS"/>
                <a:sym typeface="Comic Sans MS"/>
              </a:rPr>
              <a:t>DHCP</a:t>
            </a:r>
            <a:endParaRPr sz="1200">
              <a:latin typeface="Comic Sans MS"/>
              <a:ea typeface="Comic Sans MS"/>
              <a:cs typeface="Comic Sans MS"/>
              <a:sym typeface="Comic Sans MS"/>
            </a:endParaRPr>
          </a:p>
        </p:txBody>
      </p:sp>
      <p:sp>
        <p:nvSpPr>
          <p:cNvPr id="374" name="Google Shape;374;p37"/>
          <p:cNvSpPr/>
          <p:nvPr/>
        </p:nvSpPr>
        <p:spPr>
          <a:xfrm>
            <a:off x="3098375" y="2411925"/>
            <a:ext cx="1407000" cy="438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omic Sans MS"/>
                <a:ea typeface="Comic Sans MS"/>
                <a:cs typeface="Comic Sans MS"/>
                <a:sym typeface="Comic Sans MS"/>
              </a:rPr>
              <a:t>host-local</a:t>
            </a:r>
            <a:endParaRPr sz="1200">
              <a:latin typeface="Comic Sans MS"/>
              <a:ea typeface="Comic Sans MS"/>
              <a:cs typeface="Comic Sans MS"/>
              <a:sym typeface="Comic Sans MS"/>
            </a:endParaRPr>
          </a:p>
        </p:txBody>
      </p:sp>
      <p:sp>
        <p:nvSpPr>
          <p:cNvPr id="375" name="Google Shape;375;p37"/>
          <p:cNvSpPr/>
          <p:nvPr/>
        </p:nvSpPr>
        <p:spPr>
          <a:xfrm>
            <a:off x="4877075" y="2411925"/>
            <a:ext cx="1407000" cy="438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omic Sans MS"/>
                <a:ea typeface="Comic Sans MS"/>
                <a:cs typeface="Comic Sans MS"/>
                <a:sym typeface="Comic Sans MS"/>
              </a:rPr>
              <a:t>Static</a:t>
            </a:r>
            <a:endParaRPr sz="1200">
              <a:latin typeface="Comic Sans MS"/>
              <a:ea typeface="Comic Sans MS"/>
              <a:cs typeface="Comic Sans MS"/>
              <a:sym typeface="Comic Sans MS"/>
            </a:endParaRPr>
          </a:p>
        </p:txBody>
      </p:sp>
      <p:sp>
        <p:nvSpPr>
          <p:cNvPr id="376" name="Google Shape;376;p37"/>
          <p:cNvSpPr/>
          <p:nvPr/>
        </p:nvSpPr>
        <p:spPr>
          <a:xfrm>
            <a:off x="490625" y="3237975"/>
            <a:ext cx="8124900" cy="8067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7"/>
          <p:cNvSpPr/>
          <p:nvPr/>
        </p:nvSpPr>
        <p:spPr>
          <a:xfrm>
            <a:off x="1304250" y="3404700"/>
            <a:ext cx="1407000" cy="438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omic Sans MS"/>
                <a:ea typeface="Comic Sans MS"/>
                <a:cs typeface="Comic Sans MS"/>
                <a:sym typeface="Comic Sans MS"/>
              </a:rPr>
              <a:t>Firewall</a:t>
            </a:r>
            <a:endParaRPr sz="1200">
              <a:latin typeface="Comic Sans MS"/>
              <a:ea typeface="Comic Sans MS"/>
              <a:cs typeface="Comic Sans MS"/>
              <a:sym typeface="Comic Sans MS"/>
            </a:endParaRPr>
          </a:p>
        </p:txBody>
      </p:sp>
      <p:sp>
        <p:nvSpPr>
          <p:cNvPr id="378" name="Google Shape;378;p37"/>
          <p:cNvSpPr/>
          <p:nvPr/>
        </p:nvSpPr>
        <p:spPr>
          <a:xfrm>
            <a:off x="3031325" y="3404700"/>
            <a:ext cx="1407000" cy="438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omic Sans MS"/>
                <a:ea typeface="Comic Sans MS"/>
                <a:cs typeface="Comic Sans MS"/>
                <a:sym typeface="Comic Sans MS"/>
              </a:rPr>
              <a:t>Port map</a:t>
            </a:r>
            <a:endParaRPr sz="1200">
              <a:latin typeface="Comic Sans MS"/>
              <a:ea typeface="Comic Sans MS"/>
              <a:cs typeface="Comic Sans MS"/>
              <a:sym typeface="Comic Sans MS"/>
            </a:endParaRPr>
          </a:p>
        </p:txBody>
      </p:sp>
      <p:sp>
        <p:nvSpPr>
          <p:cNvPr id="379" name="Google Shape;379;p37"/>
          <p:cNvSpPr/>
          <p:nvPr/>
        </p:nvSpPr>
        <p:spPr>
          <a:xfrm>
            <a:off x="4829375" y="3376400"/>
            <a:ext cx="1407000" cy="438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omic Sans MS"/>
                <a:ea typeface="Comic Sans MS"/>
                <a:cs typeface="Comic Sans MS"/>
                <a:sym typeface="Comic Sans MS"/>
              </a:rPr>
              <a:t>Bandwidth</a:t>
            </a:r>
            <a:endParaRPr sz="1200">
              <a:latin typeface="Comic Sans MS"/>
              <a:ea typeface="Comic Sans MS"/>
              <a:cs typeface="Comic Sans MS"/>
              <a:sym typeface="Comic Sans MS"/>
            </a:endParaRPr>
          </a:p>
        </p:txBody>
      </p:sp>
      <p:pic>
        <p:nvPicPr>
          <p:cNvPr id="380" name="Google Shape;380;p37"/>
          <p:cNvPicPr preferRelativeResize="0"/>
          <p:nvPr/>
        </p:nvPicPr>
        <p:blipFill>
          <a:blip r:embed="rId3">
            <a:alphaModFix/>
          </a:blip>
          <a:stretch>
            <a:fillRect/>
          </a:stretch>
        </p:blipFill>
        <p:spPr>
          <a:xfrm>
            <a:off x="594781" y="4216419"/>
            <a:ext cx="1585925" cy="719143"/>
          </a:xfrm>
          <a:prstGeom prst="rect">
            <a:avLst/>
          </a:prstGeom>
          <a:noFill/>
          <a:ln>
            <a:noFill/>
          </a:ln>
        </p:spPr>
      </p:pic>
      <p:pic>
        <p:nvPicPr>
          <p:cNvPr id="381" name="Google Shape;381;p37"/>
          <p:cNvPicPr preferRelativeResize="0"/>
          <p:nvPr/>
        </p:nvPicPr>
        <p:blipFill>
          <a:blip r:embed="rId4">
            <a:alphaModFix/>
          </a:blip>
          <a:stretch>
            <a:fillRect/>
          </a:stretch>
        </p:blipFill>
        <p:spPr>
          <a:xfrm>
            <a:off x="2372600" y="4094999"/>
            <a:ext cx="1048525" cy="1048500"/>
          </a:xfrm>
          <a:prstGeom prst="rect">
            <a:avLst/>
          </a:prstGeom>
          <a:noFill/>
          <a:ln>
            <a:noFill/>
          </a:ln>
        </p:spPr>
      </p:pic>
      <p:pic>
        <p:nvPicPr>
          <p:cNvPr id="382" name="Google Shape;382;p37"/>
          <p:cNvPicPr preferRelativeResize="0"/>
          <p:nvPr/>
        </p:nvPicPr>
        <p:blipFill>
          <a:blip r:embed="rId5">
            <a:alphaModFix/>
          </a:blip>
          <a:stretch>
            <a:fillRect/>
          </a:stretch>
        </p:blipFill>
        <p:spPr>
          <a:xfrm>
            <a:off x="3865963" y="4216425"/>
            <a:ext cx="1938730" cy="572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8"/>
          <p:cNvSpPr txBox="1"/>
          <p:nvPr>
            <p:ph type="title"/>
          </p:nvPr>
        </p:nvSpPr>
        <p:spPr>
          <a:xfrm>
            <a:off x="1331650" y="2120650"/>
            <a:ext cx="41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K8s Networking Model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9"/>
          <p:cNvSpPr txBox="1"/>
          <p:nvPr/>
        </p:nvSpPr>
        <p:spPr>
          <a:xfrm>
            <a:off x="6690525" y="3197750"/>
            <a:ext cx="2241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Kubernetes assigns a stable, reliable IP address to each newly-created Service (the ClusterIP) from the cluster's pool of available Service IP addresses. Kubernetes also assigns a hostname to the ClusterIP, by adding a DNS entry. The ClusterIP and hostname are unique within the cluster and do not change throughout the lifecycle of the Service.</a:t>
            </a:r>
            <a:endParaRPr sz="800"/>
          </a:p>
        </p:txBody>
      </p:sp>
      <p:pic>
        <p:nvPicPr>
          <p:cNvPr id="393" name="Google Shape;393;p39"/>
          <p:cNvPicPr preferRelativeResize="0"/>
          <p:nvPr/>
        </p:nvPicPr>
        <p:blipFill>
          <a:blip r:embed="rId3">
            <a:alphaModFix/>
          </a:blip>
          <a:stretch>
            <a:fillRect/>
          </a:stretch>
        </p:blipFill>
        <p:spPr>
          <a:xfrm>
            <a:off x="1989526" y="308225"/>
            <a:ext cx="4235474" cy="2462876"/>
          </a:xfrm>
          <a:prstGeom prst="rect">
            <a:avLst/>
          </a:prstGeom>
          <a:noFill/>
          <a:ln>
            <a:noFill/>
          </a:ln>
        </p:spPr>
      </p:pic>
      <p:sp>
        <p:nvSpPr>
          <p:cNvPr id="394" name="Google Shape;394;p39"/>
          <p:cNvSpPr/>
          <p:nvPr/>
        </p:nvSpPr>
        <p:spPr>
          <a:xfrm>
            <a:off x="4027075" y="2603200"/>
            <a:ext cx="247200" cy="2232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1</a:t>
            </a:r>
            <a:endParaRPr sz="500"/>
          </a:p>
        </p:txBody>
      </p:sp>
      <p:sp>
        <p:nvSpPr>
          <p:cNvPr id="395" name="Google Shape;395;p39"/>
          <p:cNvSpPr/>
          <p:nvPr/>
        </p:nvSpPr>
        <p:spPr>
          <a:xfrm>
            <a:off x="4027075" y="1631200"/>
            <a:ext cx="247200" cy="2232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2</a:t>
            </a:r>
            <a:endParaRPr sz="500"/>
          </a:p>
        </p:txBody>
      </p:sp>
      <p:sp>
        <p:nvSpPr>
          <p:cNvPr id="396" name="Google Shape;396;p39"/>
          <p:cNvSpPr/>
          <p:nvPr/>
        </p:nvSpPr>
        <p:spPr>
          <a:xfrm>
            <a:off x="2241700" y="723000"/>
            <a:ext cx="247200" cy="2232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3</a:t>
            </a:r>
            <a:endParaRPr sz="500"/>
          </a:p>
        </p:txBody>
      </p:sp>
      <p:sp>
        <p:nvSpPr>
          <p:cNvPr id="397" name="Google Shape;397;p39"/>
          <p:cNvSpPr/>
          <p:nvPr/>
        </p:nvSpPr>
        <p:spPr>
          <a:xfrm>
            <a:off x="1469075" y="1505375"/>
            <a:ext cx="247200" cy="2232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4</a:t>
            </a:r>
            <a:endParaRPr sz="500"/>
          </a:p>
        </p:txBody>
      </p:sp>
      <p:sp>
        <p:nvSpPr>
          <p:cNvPr id="398" name="Google Shape;398;p39"/>
          <p:cNvSpPr/>
          <p:nvPr/>
        </p:nvSpPr>
        <p:spPr>
          <a:xfrm>
            <a:off x="1551800" y="1690575"/>
            <a:ext cx="1008000" cy="334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Service: cluster ip</a:t>
            </a:r>
            <a:endParaRPr sz="700"/>
          </a:p>
          <a:p>
            <a:pPr indent="0" lvl="0" marL="0" rtl="0" algn="l">
              <a:spcBef>
                <a:spcPts val="0"/>
              </a:spcBef>
              <a:spcAft>
                <a:spcPts val="0"/>
              </a:spcAft>
              <a:buNone/>
            </a:pPr>
            <a:r>
              <a:rPr lang="en" sz="700"/>
              <a:t>(Rules to iptable)</a:t>
            </a:r>
            <a:endParaRPr sz="700"/>
          </a:p>
        </p:txBody>
      </p:sp>
      <p:sp>
        <p:nvSpPr>
          <p:cNvPr id="399" name="Google Shape;399;p39"/>
          <p:cNvSpPr/>
          <p:nvPr/>
        </p:nvSpPr>
        <p:spPr>
          <a:xfrm>
            <a:off x="184300" y="3050650"/>
            <a:ext cx="247200" cy="2232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1</a:t>
            </a:r>
            <a:endParaRPr sz="500"/>
          </a:p>
        </p:txBody>
      </p:sp>
      <p:sp>
        <p:nvSpPr>
          <p:cNvPr id="400" name="Google Shape;400;p39"/>
          <p:cNvSpPr txBox="1"/>
          <p:nvPr/>
        </p:nvSpPr>
        <p:spPr>
          <a:xfrm>
            <a:off x="69525" y="3361275"/>
            <a:ext cx="18522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oboto"/>
                <a:ea typeface="Roboto"/>
                <a:cs typeface="Roboto"/>
                <a:sym typeface="Roboto"/>
              </a:rPr>
              <a:t>Underlay network: The physical connection between the nodes should be there or set up first. It could be over same or </a:t>
            </a:r>
            <a:r>
              <a:rPr lang="en" sz="800">
                <a:latin typeface="Roboto"/>
                <a:ea typeface="Roboto"/>
                <a:cs typeface="Roboto"/>
                <a:sym typeface="Roboto"/>
              </a:rPr>
              <a:t>different</a:t>
            </a:r>
            <a:r>
              <a:rPr lang="en" sz="800">
                <a:latin typeface="Roboto"/>
                <a:ea typeface="Roboto"/>
                <a:cs typeface="Roboto"/>
                <a:sym typeface="Roboto"/>
              </a:rPr>
              <a:t> VPC network, or could be setup by admin.</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Though k8s </a:t>
            </a:r>
            <a:r>
              <a:rPr lang="en" sz="800">
                <a:latin typeface="Roboto"/>
                <a:ea typeface="Roboto"/>
                <a:cs typeface="Roboto"/>
                <a:sym typeface="Roboto"/>
              </a:rPr>
              <a:t>does not</a:t>
            </a:r>
            <a:r>
              <a:rPr lang="en" sz="800">
                <a:latin typeface="Roboto"/>
                <a:ea typeface="Roboto"/>
                <a:cs typeface="Roboto"/>
                <a:sym typeface="Roboto"/>
              </a:rPr>
              <a:t> mentioned more than this, the CNI who creates overlay on this must be able to support such underlay. Eg, Flannel can work if Nodes are on same network, calico can support nodes from </a:t>
            </a:r>
            <a:r>
              <a:rPr lang="en" sz="800">
                <a:latin typeface="Roboto"/>
                <a:ea typeface="Roboto"/>
                <a:cs typeface="Roboto"/>
                <a:sym typeface="Roboto"/>
              </a:rPr>
              <a:t>different</a:t>
            </a:r>
            <a:r>
              <a:rPr lang="en" sz="800">
                <a:latin typeface="Roboto"/>
                <a:ea typeface="Roboto"/>
                <a:cs typeface="Roboto"/>
                <a:sym typeface="Roboto"/>
              </a:rPr>
              <a:t> network.</a:t>
            </a:r>
            <a:endParaRPr sz="800">
              <a:latin typeface="Roboto"/>
              <a:ea typeface="Roboto"/>
              <a:cs typeface="Roboto"/>
              <a:sym typeface="Roboto"/>
            </a:endParaRPr>
          </a:p>
        </p:txBody>
      </p:sp>
      <p:sp>
        <p:nvSpPr>
          <p:cNvPr id="401" name="Google Shape;401;p39"/>
          <p:cNvSpPr txBox="1"/>
          <p:nvPr/>
        </p:nvSpPr>
        <p:spPr>
          <a:xfrm>
            <a:off x="6338775" y="276325"/>
            <a:ext cx="2805300" cy="18186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lnSpc>
                <a:spcPct val="143181"/>
              </a:lnSpc>
              <a:spcBef>
                <a:spcPts val="0"/>
              </a:spcBef>
              <a:spcAft>
                <a:spcPts val="0"/>
              </a:spcAft>
              <a:buNone/>
            </a:pPr>
            <a:r>
              <a:rPr b="1" lang="en" sz="750">
                <a:solidFill>
                  <a:srgbClr val="041A57"/>
                </a:solidFill>
              </a:rPr>
              <a:t>The Kubernetes network model specifies:</a:t>
            </a:r>
            <a:endParaRPr b="1" sz="750">
              <a:solidFill>
                <a:srgbClr val="041A57"/>
              </a:solidFill>
            </a:endParaRPr>
          </a:p>
          <a:p>
            <a:pPr indent="-276225" lvl="0" marL="457200" rtl="0" algn="l">
              <a:lnSpc>
                <a:spcPct val="150000"/>
              </a:lnSpc>
              <a:spcBef>
                <a:spcPts val="1100"/>
              </a:spcBef>
              <a:spcAft>
                <a:spcPts val="0"/>
              </a:spcAft>
              <a:buClr>
                <a:srgbClr val="041A57"/>
              </a:buClr>
              <a:buSzPts val="750"/>
              <a:buChar char="●"/>
            </a:pPr>
            <a:r>
              <a:rPr lang="en" sz="750">
                <a:solidFill>
                  <a:srgbClr val="041A57"/>
                </a:solidFill>
              </a:rPr>
              <a:t>Every pod gets its own IP address</a:t>
            </a:r>
            <a:endParaRPr sz="750">
              <a:solidFill>
                <a:srgbClr val="041A57"/>
              </a:solidFill>
            </a:endParaRPr>
          </a:p>
          <a:p>
            <a:pPr indent="-276225" lvl="0" marL="457200" rtl="0" algn="l">
              <a:lnSpc>
                <a:spcPct val="150000"/>
              </a:lnSpc>
              <a:spcBef>
                <a:spcPts val="0"/>
              </a:spcBef>
              <a:spcAft>
                <a:spcPts val="0"/>
              </a:spcAft>
              <a:buClr>
                <a:srgbClr val="041A57"/>
              </a:buClr>
              <a:buSzPts val="750"/>
              <a:buChar char="●"/>
            </a:pPr>
            <a:r>
              <a:rPr lang="en" sz="750">
                <a:solidFill>
                  <a:srgbClr val="041A57"/>
                </a:solidFill>
              </a:rPr>
              <a:t>Containers within a pod share the pod IP address and can communicate freely with each other</a:t>
            </a:r>
            <a:endParaRPr sz="750">
              <a:solidFill>
                <a:srgbClr val="041A57"/>
              </a:solidFill>
            </a:endParaRPr>
          </a:p>
          <a:p>
            <a:pPr indent="-276225" lvl="0" marL="457200" rtl="0" algn="l">
              <a:lnSpc>
                <a:spcPct val="150000"/>
              </a:lnSpc>
              <a:spcBef>
                <a:spcPts val="0"/>
              </a:spcBef>
              <a:spcAft>
                <a:spcPts val="0"/>
              </a:spcAft>
              <a:buClr>
                <a:srgbClr val="041A57"/>
              </a:buClr>
              <a:buSzPts val="750"/>
              <a:buChar char="●"/>
            </a:pPr>
            <a:r>
              <a:rPr lang="en" sz="750">
                <a:solidFill>
                  <a:srgbClr val="041A57"/>
                </a:solidFill>
              </a:rPr>
              <a:t>Pods can communicate with all other pods in the cluster using pod IP addresses (without </a:t>
            </a:r>
            <a:r>
              <a:rPr lang="en" sz="750">
                <a:solidFill>
                  <a:srgbClr val="1084BD"/>
                </a:solidFill>
                <a:uFill>
                  <a:noFill/>
                </a:uFill>
                <a:hlinkClick r:id="rId4">
                  <a:extLst>
                    <a:ext uri="{A12FA001-AC4F-418D-AE19-62706E023703}">
                      <ahyp:hlinkClr val="tx"/>
                    </a:ext>
                  </a:extLst>
                </a:hlinkClick>
              </a:rPr>
              <a:t>NAT</a:t>
            </a:r>
            <a:r>
              <a:rPr lang="en" sz="750">
                <a:solidFill>
                  <a:srgbClr val="041A57"/>
                </a:solidFill>
              </a:rPr>
              <a:t>)</a:t>
            </a:r>
            <a:endParaRPr sz="750">
              <a:solidFill>
                <a:srgbClr val="041A57"/>
              </a:solidFill>
            </a:endParaRPr>
          </a:p>
          <a:p>
            <a:pPr indent="-276225" lvl="0" marL="457200" rtl="0" algn="l">
              <a:lnSpc>
                <a:spcPct val="150000"/>
              </a:lnSpc>
              <a:spcBef>
                <a:spcPts val="0"/>
              </a:spcBef>
              <a:spcAft>
                <a:spcPts val="0"/>
              </a:spcAft>
              <a:buClr>
                <a:srgbClr val="041A57"/>
              </a:buClr>
              <a:buSzPts val="750"/>
              <a:buChar char="●"/>
            </a:pPr>
            <a:r>
              <a:rPr lang="en" sz="750">
                <a:solidFill>
                  <a:srgbClr val="041A57"/>
                </a:solidFill>
              </a:rPr>
              <a:t>Isolation (restricting what each pod can communicate with) is defined using network policies</a:t>
            </a:r>
            <a:endParaRPr sz="750">
              <a:solidFill>
                <a:srgbClr val="041A57"/>
              </a:solidFill>
            </a:endParaRPr>
          </a:p>
        </p:txBody>
      </p:sp>
      <p:sp>
        <p:nvSpPr>
          <p:cNvPr id="402" name="Google Shape;402;p39"/>
          <p:cNvSpPr/>
          <p:nvPr/>
        </p:nvSpPr>
        <p:spPr>
          <a:xfrm>
            <a:off x="6868650" y="2974550"/>
            <a:ext cx="247200" cy="2232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4</a:t>
            </a:r>
            <a:endParaRPr sz="500"/>
          </a:p>
        </p:txBody>
      </p:sp>
      <p:sp>
        <p:nvSpPr>
          <p:cNvPr id="403" name="Google Shape;403;p39"/>
          <p:cNvSpPr/>
          <p:nvPr/>
        </p:nvSpPr>
        <p:spPr>
          <a:xfrm>
            <a:off x="2013100" y="3050650"/>
            <a:ext cx="247200" cy="2232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2</a:t>
            </a:r>
            <a:endParaRPr sz="500"/>
          </a:p>
        </p:txBody>
      </p:sp>
      <p:sp>
        <p:nvSpPr>
          <p:cNvPr id="404" name="Google Shape;404;p39"/>
          <p:cNvSpPr txBox="1"/>
          <p:nvPr/>
        </p:nvSpPr>
        <p:spPr>
          <a:xfrm>
            <a:off x="1898325" y="3361275"/>
            <a:ext cx="18522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oboto"/>
                <a:ea typeface="Roboto"/>
                <a:cs typeface="Roboto"/>
                <a:sym typeface="Roboto"/>
              </a:rPr>
              <a:t>Overlay</a:t>
            </a:r>
            <a:r>
              <a:rPr lang="en" sz="800">
                <a:latin typeface="Roboto"/>
                <a:ea typeface="Roboto"/>
                <a:cs typeface="Roboto"/>
                <a:sym typeface="Roboto"/>
              </a:rPr>
              <a:t> network: CNI may creates overlay network using tunnel.</a:t>
            </a:r>
            <a:endParaRPr sz="800">
              <a:latin typeface="Roboto"/>
              <a:ea typeface="Roboto"/>
              <a:cs typeface="Roboto"/>
              <a:sym typeface="Roboto"/>
            </a:endParaRPr>
          </a:p>
          <a:p>
            <a:pPr indent="0" lvl="0" marL="0" rtl="0" algn="l">
              <a:spcBef>
                <a:spcPts val="0"/>
              </a:spcBef>
              <a:spcAft>
                <a:spcPts val="0"/>
              </a:spcAft>
              <a:buNone/>
            </a:pPr>
            <a:r>
              <a:rPr b="1" lang="en" sz="800">
                <a:latin typeface="Roboto"/>
                <a:ea typeface="Roboto"/>
                <a:cs typeface="Roboto"/>
                <a:sym typeface="Roboto"/>
              </a:rPr>
              <a:t>NOTE</a:t>
            </a:r>
            <a:r>
              <a:rPr lang="en" sz="800">
                <a:latin typeface="Roboto"/>
                <a:ea typeface="Roboto"/>
                <a:cs typeface="Roboto"/>
                <a:sym typeface="Roboto"/>
              </a:rPr>
              <a:t>: Whether it is required to have overlay depends on CNI and underlay.</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In general </a:t>
            </a:r>
            <a:r>
              <a:rPr lang="en" sz="800">
                <a:latin typeface="Roboto"/>
                <a:ea typeface="Roboto"/>
                <a:cs typeface="Roboto"/>
                <a:sym typeface="Roboto"/>
              </a:rPr>
              <a:t>overlays/encapsulation can be useful when running on top of an underlying network that cannot easily be made aware of workload IPs.</a:t>
            </a:r>
            <a:endParaRPr sz="800">
              <a:latin typeface="Roboto"/>
              <a:ea typeface="Roboto"/>
              <a:cs typeface="Roboto"/>
              <a:sym typeface="Roboto"/>
            </a:endParaRPr>
          </a:p>
        </p:txBody>
      </p:sp>
      <p:sp>
        <p:nvSpPr>
          <p:cNvPr id="405" name="Google Shape;405;p39"/>
          <p:cNvSpPr/>
          <p:nvPr/>
        </p:nvSpPr>
        <p:spPr>
          <a:xfrm>
            <a:off x="3918100" y="2974450"/>
            <a:ext cx="247200" cy="2232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3</a:t>
            </a:r>
            <a:endParaRPr sz="500"/>
          </a:p>
        </p:txBody>
      </p:sp>
      <p:sp>
        <p:nvSpPr>
          <p:cNvPr id="406" name="Google Shape;406;p39"/>
          <p:cNvSpPr txBox="1"/>
          <p:nvPr/>
        </p:nvSpPr>
        <p:spPr>
          <a:xfrm>
            <a:off x="3803325" y="3285075"/>
            <a:ext cx="22872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800">
                <a:solidFill>
                  <a:schemeClr val="dk1"/>
                </a:solidFill>
              </a:rPr>
              <a:t>When Kubernetes schedules a Pod to run on a node, it creates a network namespace for the Pod in the node's Linux kernel. This network namespace connects the node's physical network interface, such as eth0, with the Pod using a virtual network interface, so that packets can flow to and from the Pod. The associated virtual network interface in the node's root network namespace connects to a Linux bridge that allows communication among Pods on the same node. A Pod can also send packets outside of the node using the same virtual interface.</a:t>
            </a:r>
            <a:endParaRPr sz="8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E06666"/>
                </a:solidFill>
                <a:latin typeface="Comic Sans MS"/>
                <a:ea typeface="Comic Sans MS"/>
                <a:cs typeface="Comic Sans MS"/>
                <a:sym typeface="Comic Sans MS"/>
              </a:rPr>
              <a:t>Bridge</a:t>
            </a:r>
            <a:endParaRPr sz="3000">
              <a:latin typeface="Comic Sans MS"/>
              <a:ea typeface="Comic Sans MS"/>
              <a:cs typeface="Comic Sans MS"/>
              <a:sym typeface="Comic Sans MS"/>
            </a:endParaRPr>
          </a:p>
        </p:txBody>
      </p:sp>
      <p:sp>
        <p:nvSpPr>
          <p:cNvPr id="63" name="Google Shape;63;p13"/>
          <p:cNvSpPr txBox="1"/>
          <p:nvPr>
            <p:ph idx="1" type="body"/>
          </p:nvPr>
        </p:nvSpPr>
        <p:spPr>
          <a:xfrm>
            <a:off x="311700" y="1152475"/>
            <a:ext cx="4651200" cy="16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46464"/>
                </a:solidFill>
                <a:highlight>
                  <a:srgbClr val="FFFFFF"/>
                </a:highlight>
                <a:latin typeface="Comic Sans MS"/>
                <a:ea typeface="Comic Sans MS"/>
                <a:cs typeface="Comic Sans MS"/>
                <a:sym typeface="Comic Sans MS"/>
              </a:rPr>
              <a:t>A Linux bridge behaves like a network switch. It forwards packets between interfaces that are connected to it. It’s usually used for forwarding packets on routers, on gateways, or between VMs and network namespaces on a host.</a:t>
            </a:r>
            <a:endParaRPr sz="1200">
              <a:solidFill>
                <a:srgbClr val="646464"/>
              </a:solidFill>
              <a:highlight>
                <a:srgbClr val="FFFFFF"/>
              </a:highlight>
              <a:latin typeface="Comic Sans MS"/>
              <a:ea typeface="Comic Sans MS"/>
              <a:cs typeface="Comic Sans MS"/>
              <a:sym typeface="Comic Sans MS"/>
            </a:endParaRPr>
          </a:p>
          <a:p>
            <a:pPr indent="0" lvl="0" marL="0" rtl="0" algn="l">
              <a:spcBef>
                <a:spcPts val="1600"/>
              </a:spcBef>
              <a:spcAft>
                <a:spcPts val="1600"/>
              </a:spcAft>
              <a:buNone/>
            </a:pPr>
            <a:r>
              <a:rPr lang="en" sz="1200">
                <a:solidFill>
                  <a:srgbClr val="1C4587"/>
                </a:solidFill>
                <a:latin typeface="Comic Sans MS"/>
                <a:ea typeface="Comic Sans MS"/>
                <a:cs typeface="Comic Sans MS"/>
                <a:sym typeface="Comic Sans MS"/>
              </a:rPr>
              <a:t>Use a bridge when you want to establish communication channels between VMs, containers, and your hosts.</a:t>
            </a:r>
            <a:endParaRPr sz="1200">
              <a:solidFill>
                <a:srgbClr val="1C4587"/>
              </a:solidFill>
              <a:latin typeface="Comic Sans MS"/>
              <a:ea typeface="Comic Sans MS"/>
              <a:cs typeface="Comic Sans MS"/>
              <a:sym typeface="Comic Sans MS"/>
            </a:endParaRPr>
          </a:p>
        </p:txBody>
      </p:sp>
      <p:pic>
        <p:nvPicPr>
          <p:cNvPr id="64" name="Google Shape;64;p13"/>
          <p:cNvPicPr preferRelativeResize="0"/>
          <p:nvPr/>
        </p:nvPicPr>
        <p:blipFill>
          <a:blip r:embed="rId3">
            <a:alphaModFix/>
          </a:blip>
          <a:stretch>
            <a:fillRect/>
          </a:stretch>
        </p:blipFill>
        <p:spPr>
          <a:xfrm>
            <a:off x="5298550" y="1248994"/>
            <a:ext cx="3446524" cy="2313475"/>
          </a:xfrm>
          <a:prstGeom prst="rect">
            <a:avLst/>
          </a:prstGeom>
          <a:noFill/>
          <a:ln>
            <a:noFill/>
          </a:ln>
        </p:spPr>
      </p:pic>
      <p:sp>
        <p:nvSpPr>
          <p:cNvPr id="65" name="Google Shape;65;p13"/>
          <p:cNvSpPr txBox="1"/>
          <p:nvPr/>
        </p:nvSpPr>
        <p:spPr>
          <a:xfrm>
            <a:off x="406600" y="2904175"/>
            <a:ext cx="4556400" cy="1394100"/>
          </a:xfrm>
          <a:prstGeom prst="rect">
            <a:avLst/>
          </a:prstGeom>
          <a:solidFill>
            <a:srgbClr val="D9D9D9"/>
          </a:solidFill>
          <a:ln cap="flat" cmpd="sng" w="2857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omic Sans MS"/>
                <a:ea typeface="Comic Sans MS"/>
                <a:cs typeface="Comic Sans MS"/>
                <a:sym typeface="Comic Sans MS"/>
              </a:rPr>
              <a:t>##This creates a bridge device named br0 and sets two TAP devices (tap1, tap2), a VETH device (veth1), and a physical device (eth0) as its slaves, as shown in the diagram above.</a:t>
            </a:r>
            <a:endParaRPr sz="900">
              <a:latin typeface="Comic Sans MS"/>
              <a:ea typeface="Comic Sans MS"/>
              <a:cs typeface="Comic Sans MS"/>
              <a:sym typeface="Comic Sans MS"/>
            </a:endParaRPr>
          </a:p>
          <a:p>
            <a:pPr indent="0" lvl="0" marL="0" rtl="0" algn="l">
              <a:spcBef>
                <a:spcPts val="0"/>
              </a:spcBef>
              <a:spcAft>
                <a:spcPts val="0"/>
              </a:spcAft>
              <a:buNone/>
            </a:pPr>
            <a:r>
              <a:rPr lang="en" sz="900">
                <a:latin typeface="Comic Sans MS"/>
                <a:ea typeface="Comic Sans MS"/>
                <a:cs typeface="Comic Sans MS"/>
                <a:sym typeface="Comic Sans MS"/>
              </a:rPr>
              <a:t>#</a:t>
            </a:r>
            <a:endParaRPr sz="900">
              <a:latin typeface="Comic Sans MS"/>
              <a:ea typeface="Comic Sans MS"/>
              <a:cs typeface="Comic Sans MS"/>
              <a:sym typeface="Comic Sans MS"/>
            </a:endParaRPr>
          </a:p>
          <a:p>
            <a:pPr indent="0" lvl="0" marL="0" rtl="0" algn="l">
              <a:spcBef>
                <a:spcPts val="0"/>
              </a:spcBef>
              <a:spcAft>
                <a:spcPts val="0"/>
              </a:spcAft>
              <a:buNone/>
            </a:pPr>
            <a:r>
              <a:rPr lang="en" sz="900">
                <a:latin typeface="Comic Sans MS"/>
                <a:ea typeface="Comic Sans MS"/>
                <a:cs typeface="Comic Sans MS"/>
                <a:sym typeface="Comic Sans MS"/>
              </a:rPr>
              <a:t>$ ip link add br0 type bridge</a:t>
            </a:r>
            <a:endParaRPr sz="900">
              <a:latin typeface="Comic Sans MS"/>
              <a:ea typeface="Comic Sans MS"/>
              <a:cs typeface="Comic Sans MS"/>
              <a:sym typeface="Comic Sans MS"/>
            </a:endParaRPr>
          </a:p>
          <a:p>
            <a:pPr indent="0" lvl="0" marL="0" rtl="0" algn="l">
              <a:spcBef>
                <a:spcPts val="0"/>
              </a:spcBef>
              <a:spcAft>
                <a:spcPts val="0"/>
              </a:spcAft>
              <a:buNone/>
            </a:pPr>
            <a:r>
              <a:rPr lang="en" sz="900">
                <a:latin typeface="Comic Sans MS"/>
                <a:ea typeface="Comic Sans MS"/>
                <a:cs typeface="Comic Sans MS"/>
                <a:sym typeface="Comic Sans MS"/>
              </a:rPr>
              <a:t>$ ip link set eth0 master br0</a:t>
            </a:r>
            <a:endParaRPr sz="900">
              <a:latin typeface="Comic Sans MS"/>
              <a:ea typeface="Comic Sans MS"/>
              <a:cs typeface="Comic Sans MS"/>
              <a:sym typeface="Comic Sans MS"/>
            </a:endParaRPr>
          </a:p>
          <a:p>
            <a:pPr indent="0" lvl="0" marL="0" rtl="0" algn="l">
              <a:spcBef>
                <a:spcPts val="0"/>
              </a:spcBef>
              <a:spcAft>
                <a:spcPts val="0"/>
              </a:spcAft>
              <a:buNone/>
            </a:pPr>
            <a:r>
              <a:rPr lang="en" sz="900">
                <a:latin typeface="Comic Sans MS"/>
                <a:ea typeface="Comic Sans MS"/>
                <a:cs typeface="Comic Sans MS"/>
                <a:sym typeface="Comic Sans MS"/>
              </a:rPr>
              <a:t>$ ip link set tap1 master br0</a:t>
            </a:r>
            <a:endParaRPr sz="900">
              <a:latin typeface="Comic Sans MS"/>
              <a:ea typeface="Comic Sans MS"/>
              <a:cs typeface="Comic Sans MS"/>
              <a:sym typeface="Comic Sans MS"/>
            </a:endParaRPr>
          </a:p>
          <a:p>
            <a:pPr indent="0" lvl="0" marL="0" rtl="0" algn="l">
              <a:spcBef>
                <a:spcPts val="0"/>
              </a:spcBef>
              <a:spcAft>
                <a:spcPts val="0"/>
              </a:spcAft>
              <a:buNone/>
            </a:pPr>
            <a:r>
              <a:rPr lang="en" sz="900">
                <a:latin typeface="Comic Sans MS"/>
                <a:ea typeface="Comic Sans MS"/>
                <a:cs typeface="Comic Sans MS"/>
                <a:sym typeface="Comic Sans MS"/>
              </a:rPr>
              <a:t>$ ip link set tap2 master br0</a:t>
            </a:r>
            <a:endParaRPr sz="900">
              <a:latin typeface="Comic Sans MS"/>
              <a:ea typeface="Comic Sans MS"/>
              <a:cs typeface="Comic Sans MS"/>
              <a:sym typeface="Comic Sans MS"/>
            </a:endParaRPr>
          </a:p>
          <a:p>
            <a:pPr indent="0" lvl="0" marL="0" marR="139700" rtl="0" algn="l">
              <a:lnSpc>
                <a:spcPct val="115000"/>
              </a:lnSpc>
              <a:spcBef>
                <a:spcPts val="0"/>
              </a:spcBef>
              <a:spcAft>
                <a:spcPts val="800"/>
              </a:spcAft>
              <a:buNone/>
            </a:pPr>
            <a:r>
              <a:rPr lang="en" sz="900">
                <a:latin typeface="Comic Sans MS"/>
                <a:ea typeface="Comic Sans MS"/>
                <a:cs typeface="Comic Sans MS"/>
                <a:sym typeface="Comic Sans MS"/>
              </a:rPr>
              <a:t>$ ip link set veth1 master br0</a:t>
            </a:r>
            <a:endParaRPr sz="900">
              <a:latin typeface="Comic Sans MS"/>
              <a:ea typeface="Comic Sans MS"/>
              <a:cs typeface="Comic Sans MS"/>
              <a:sym typeface="Comic Sans M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Calico Network</a:t>
            </a:r>
            <a:endParaRPr/>
          </a:p>
        </p:txBody>
      </p:sp>
      <p:pic>
        <p:nvPicPr>
          <p:cNvPr id="412" name="Google Shape;412;p40"/>
          <p:cNvPicPr preferRelativeResize="0"/>
          <p:nvPr/>
        </p:nvPicPr>
        <p:blipFill>
          <a:blip r:embed="rId3">
            <a:alphaModFix/>
          </a:blip>
          <a:stretch>
            <a:fillRect/>
          </a:stretch>
        </p:blipFill>
        <p:spPr>
          <a:xfrm>
            <a:off x="778950" y="915725"/>
            <a:ext cx="6792845" cy="3820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graphicFrame>
        <p:nvGraphicFramePr>
          <p:cNvPr id="417" name="Google Shape;417;p41"/>
          <p:cNvGraphicFramePr/>
          <p:nvPr/>
        </p:nvGraphicFramePr>
        <p:xfrm>
          <a:off x="151800" y="627375"/>
          <a:ext cx="3000000" cy="3000000"/>
        </p:xfrm>
        <a:graphic>
          <a:graphicData uri="http://schemas.openxmlformats.org/drawingml/2006/table">
            <a:tbl>
              <a:tblPr>
                <a:noFill/>
                <a:tableStyleId>{99447C28-5EA6-48E7-828E-6D66537E553E}</a:tableStyleId>
              </a:tblPr>
              <a:tblGrid>
                <a:gridCol w="664800"/>
                <a:gridCol w="1903800"/>
                <a:gridCol w="2381550"/>
                <a:gridCol w="3739700"/>
              </a:tblGrid>
              <a:tr h="443275">
                <a:tc>
                  <a:txBody>
                    <a:bodyPr/>
                    <a:lstStyle/>
                    <a:p>
                      <a:pPr indent="0" lvl="0" marL="0" rtl="0" algn="l">
                        <a:spcBef>
                          <a:spcPts val="0"/>
                        </a:spcBef>
                        <a:spcAft>
                          <a:spcPts val="0"/>
                        </a:spcAft>
                        <a:buNone/>
                      </a:pPr>
                      <a:r>
                        <a:t/>
                      </a:r>
                      <a:endParaRPr sz="1300"/>
                    </a:p>
                  </a:txBody>
                  <a:tcPr marT="91425" marB="91425" marR="91425" marL="91425"/>
                </a:tc>
                <a:tc>
                  <a:txBody>
                    <a:bodyPr/>
                    <a:lstStyle/>
                    <a:p>
                      <a:pPr indent="0" lvl="0" marL="0" rtl="0" algn="l">
                        <a:spcBef>
                          <a:spcPts val="0"/>
                        </a:spcBef>
                        <a:spcAft>
                          <a:spcPts val="0"/>
                        </a:spcAft>
                        <a:buNone/>
                      </a:pPr>
                      <a:r>
                        <a:rPr lang="en" sz="1300"/>
                        <a:t>Node IP</a:t>
                      </a:r>
                      <a:endParaRPr sz="1300"/>
                    </a:p>
                  </a:txBody>
                  <a:tcPr marT="91425" marB="91425" marR="91425" marL="91425"/>
                </a:tc>
                <a:tc>
                  <a:txBody>
                    <a:bodyPr/>
                    <a:lstStyle/>
                    <a:p>
                      <a:pPr indent="0" lvl="0" marL="0" rtl="0" algn="l">
                        <a:spcBef>
                          <a:spcPts val="0"/>
                        </a:spcBef>
                        <a:spcAft>
                          <a:spcPts val="0"/>
                        </a:spcAft>
                        <a:buNone/>
                      </a:pPr>
                      <a:r>
                        <a:rPr lang="en" sz="1300"/>
                        <a:t>Pod IP</a:t>
                      </a:r>
                      <a:endParaRPr sz="13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300"/>
                        <a:t>Cluster IP/Service IP/Virtual IP</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767975">
                <a:tc>
                  <a:txBody>
                    <a:bodyPr/>
                    <a:lstStyle/>
                    <a:p>
                      <a:pPr indent="0" lvl="0" marL="0" rtl="0" algn="l">
                        <a:spcBef>
                          <a:spcPts val="0"/>
                        </a:spcBef>
                        <a:spcAft>
                          <a:spcPts val="0"/>
                        </a:spcAft>
                        <a:buNone/>
                      </a:pPr>
                      <a:r>
                        <a:rPr lang="en" sz="900"/>
                        <a:t>Description:</a:t>
                      </a:r>
                      <a:endParaRPr sz="900"/>
                    </a:p>
                  </a:txBody>
                  <a:tcPr marT="91425" marB="91425" marR="91425" marL="91425"/>
                </a:tc>
                <a:tc>
                  <a:txBody>
                    <a:bodyPr/>
                    <a:lstStyle/>
                    <a:p>
                      <a:pPr indent="-285750" lvl="0" marL="457200" rtl="0" algn="l">
                        <a:spcBef>
                          <a:spcPts val="0"/>
                        </a:spcBef>
                        <a:spcAft>
                          <a:spcPts val="0"/>
                        </a:spcAft>
                        <a:buSzPts val="900"/>
                        <a:buChar char="❏"/>
                      </a:pPr>
                      <a:r>
                        <a:rPr lang="en" sz="900"/>
                        <a:t>Host IP Or  assigned from the cluster's Virtual Private Cloud (VPC) network. </a:t>
                      </a:r>
                      <a:endParaRPr sz="900"/>
                    </a:p>
                    <a:p>
                      <a:pPr indent="-285750" lvl="0" marL="457200" rtl="0" algn="l">
                        <a:spcBef>
                          <a:spcPts val="0"/>
                        </a:spcBef>
                        <a:spcAft>
                          <a:spcPts val="0"/>
                        </a:spcAft>
                        <a:buSzPts val="900"/>
                        <a:buChar char="❏"/>
                      </a:pPr>
                      <a:r>
                        <a:rPr lang="en" sz="900"/>
                        <a:t>This node IP provides connectivity from control components like kube-proxy and the kubelet to the Kubernetes API server. </a:t>
                      </a:r>
                      <a:endParaRPr sz="900"/>
                    </a:p>
                    <a:p>
                      <a:pPr indent="-285750" lvl="0" marL="457200" rtl="0" algn="l">
                        <a:spcBef>
                          <a:spcPts val="0"/>
                        </a:spcBef>
                        <a:spcAft>
                          <a:spcPts val="0"/>
                        </a:spcAft>
                        <a:buSzPts val="900"/>
                        <a:buChar char="❏"/>
                      </a:pPr>
                      <a:r>
                        <a:rPr lang="en" sz="900"/>
                        <a:t>This IP is the node's connection to the rest of the cluster.</a:t>
                      </a:r>
                      <a:endParaRPr sz="900"/>
                    </a:p>
                    <a:p>
                      <a:pPr indent="-285750" lvl="0" marL="457200" rtl="0" algn="l">
                        <a:spcBef>
                          <a:spcPts val="0"/>
                        </a:spcBef>
                        <a:spcAft>
                          <a:spcPts val="0"/>
                        </a:spcAft>
                        <a:buSzPts val="900"/>
                        <a:buChar char="❏"/>
                      </a:pPr>
                      <a:r>
                        <a:rPr lang="en" sz="900"/>
                        <a:t>Static Pods use node ip as the pod Ip.</a:t>
                      </a:r>
                      <a:r>
                        <a:rPr lang="en" sz="900">
                          <a:solidFill>
                            <a:srgbClr val="FF0000"/>
                          </a:solidFill>
                        </a:rPr>
                        <a:t> (They use root net namespace) </a:t>
                      </a:r>
                      <a:endParaRPr sz="900">
                        <a:solidFill>
                          <a:srgbClr val="FF0000"/>
                        </a:solidFill>
                      </a:endParaRPr>
                    </a:p>
                  </a:txBody>
                  <a:tcPr marT="91425" marB="91425" marR="91425" marL="91425"/>
                </a:tc>
                <a:tc>
                  <a:txBody>
                    <a:bodyPr/>
                    <a:lstStyle/>
                    <a:p>
                      <a:pPr indent="-285750" lvl="0" marL="457200" marR="0" rtl="0" algn="l">
                        <a:lnSpc>
                          <a:spcPct val="100000"/>
                        </a:lnSpc>
                        <a:spcBef>
                          <a:spcPts val="0"/>
                        </a:spcBef>
                        <a:spcAft>
                          <a:spcPts val="0"/>
                        </a:spcAft>
                        <a:buSzPts val="900"/>
                        <a:buChar char="❏"/>
                      </a:pPr>
                      <a:r>
                        <a:rPr lang="en" sz="900"/>
                        <a:t>Each node has a pool of IP addresses that CNI assigns to the Pods (except static pods) running on that node. </a:t>
                      </a:r>
                      <a:endParaRPr sz="900"/>
                    </a:p>
                    <a:p>
                      <a:pPr indent="-285750" lvl="0" marL="457200" marR="0" rtl="0" algn="l">
                        <a:lnSpc>
                          <a:spcPct val="100000"/>
                        </a:lnSpc>
                        <a:spcBef>
                          <a:spcPts val="0"/>
                        </a:spcBef>
                        <a:spcAft>
                          <a:spcPts val="0"/>
                        </a:spcAft>
                        <a:buSzPts val="900"/>
                        <a:buChar char="❏"/>
                      </a:pPr>
                      <a:r>
                        <a:rPr lang="en" sz="900"/>
                        <a:t>Each Pod has a single IP address assigned from the Pod CIDR range of its node. This IP address is shared by all containers running within the Pod, and connects them to other Pods running in the cluster.</a:t>
                      </a:r>
                      <a:endParaRPr sz="900"/>
                    </a:p>
                    <a:p>
                      <a:pPr indent="0" lvl="0" marL="0" rtl="0" algn="l">
                        <a:spcBef>
                          <a:spcPts val="0"/>
                        </a:spcBef>
                        <a:spcAft>
                          <a:spcPts val="0"/>
                        </a:spcAft>
                        <a:buClr>
                          <a:schemeClr val="dk1"/>
                        </a:buClr>
                        <a:buSzPts val="1100"/>
                        <a:buFont typeface="Arial"/>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285750" lvl="0" marL="457200" rtl="0" algn="l">
                        <a:spcBef>
                          <a:spcPts val="0"/>
                        </a:spcBef>
                        <a:spcAft>
                          <a:spcPts val="0"/>
                        </a:spcAft>
                        <a:buSzPts val="900"/>
                        <a:buChar char="❏"/>
                      </a:pPr>
                      <a:r>
                        <a:rPr lang="en" sz="900"/>
                        <a:t>Kubernetes assigns a stable, reliable IP address to each newly-created Service (the ClusterIP) from the cluster's pool of available Service IP addresses. Kubernetes also assigns a hostname to the ClusterIP, by adding a DNS entry.</a:t>
                      </a:r>
                      <a:endParaRPr sz="900"/>
                    </a:p>
                    <a:p>
                      <a:pPr indent="-285750" lvl="0" marL="457200" rtl="0" algn="l">
                        <a:spcBef>
                          <a:spcPts val="0"/>
                        </a:spcBef>
                        <a:spcAft>
                          <a:spcPts val="0"/>
                        </a:spcAft>
                        <a:buSzPts val="900"/>
                        <a:buChar char="❏"/>
                      </a:pPr>
                      <a:r>
                        <a:rPr lang="en" sz="900"/>
                        <a:t>ClusterIP and hostname are unique within the cluster and do not change throughout the lifecycle of the Service</a:t>
                      </a:r>
                      <a:endParaRPr sz="900"/>
                    </a:p>
                    <a:p>
                      <a:pPr indent="-285750" lvl="0" marL="457200" rtl="0" algn="l">
                        <a:spcBef>
                          <a:spcPts val="0"/>
                        </a:spcBef>
                        <a:spcAft>
                          <a:spcPts val="0"/>
                        </a:spcAft>
                        <a:buSzPts val="900"/>
                        <a:buChar char="❏"/>
                      </a:pPr>
                      <a:r>
                        <a:rPr lang="en" sz="900"/>
                        <a:t>Kubernetes only releases the ClusterIP and hostname if the Service is deleted from the cluster's configuration. </a:t>
                      </a:r>
                      <a:endParaRPr sz="900"/>
                    </a:p>
                    <a:p>
                      <a:pPr indent="-285750" lvl="0" marL="457200" rtl="0" algn="l">
                        <a:spcBef>
                          <a:spcPts val="0"/>
                        </a:spcBef>
                        <a:spcAft>
                          <a:spcPts val="0"/>
                        </a:spcAft>
                        <a:buSzPts val="900"/>
                        <a:buChar char="❏"/>
                      </a:pPr>
                      <a:r>
                        <a:rPr lang="en" sz="900"/>
                        <a:t>You can reach a healthy Pod running your application using either the ClusterIP or the hostname of the Service.</a:t>
                      </a:r>
                      <a:endParaRPr sz="900"/>
                    </a:p>
                    <a:p>
                      <a:pPr indent="-285750" lvl="0" marL="457200" rtl="0" algn="l">
                        <a:spcBef>
                          <a:spcPts val="0"/>
                        </a:spcBef>
                        <a:spcAft>
                          <a:spcPts val="0"/>
                        </a:spcAft>
                        <a:buSzPts val="900"/>
                        <a:buChar char="❏"/>
                      </a:pPr>
                      <a:r>
                        <a:rPr lang="en" sz="900"/>
                        <a:t>Kubernetes spreads traffic as evenly as possible across the full set of Pods, running on many nodes, so a cluster can withstand an outage affecting one or more (but not all) nodes.</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94325">
                <a:tc>
                  <a:txBody>
                    <a:bodyPr/>
                    <a:lstStyle/>
                    <a:p>
                      <a:pPr indent="0" lvl="0" marL="0" rtl="0" algn="l">
                        <a:spcBef>
                          <a:spcPts val="0"/>
                        </a:spcBef>
                        <a:spcAft>
                          <a:spcPts val="0"/>
                        </a:spcAft>
                        <a:buNone/>
                      </a:pPr>
                      <a:r>
                        <a:rPr lang="en" sz="900"/>
                        <a:t>How to configure</a:t>
                      </a:r>
                      <a:endParaRPr sz="1300"/>
                    </a:p>
                  </a:txBody>
                  <a:tcPr marT="91425" marB="91425" marR="91425" marL="91425"/>
                </a:tc>
                <a:tc>
                  <a:txBody>
                    <a:bodyPr/>
                    <a:lstStyle/>
                    <a:p>
                      <a:pPr indent="0" lvl="0" marL="0" rtl="0" algn="l">
                        <a:spcBef>
                          <a:spcPts val="0"/>
                        </a:spcBef>
                        <a:spcAft>
                          <a:spcPts val="0"/>
                        </a:spcAft>
                        <a:buNone/>
                      </a:pPr>
                      <a:r>
                        <a:rPr lang="en" sz="900"/>
                        <a:t>Assigned</a:t>
                      </a:r>
                      <a:r>
                        <a:rPr lang="en" sz="900"/>
                        <a:t> by Admin (Eg, Openstack if the VM is created by openstack, Or get from VPC)</a:t>
                      </a:r>
                      <a:endParaRPr sz="9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a:solidFill>
                            <a:srgbClr val="222222"/>
                          </a:solidFill>
                          <a:highlight>
                            <a:schemeClr val="lt1"/>
                          </a:highlight>
                          <a:latin typeface="Roboto"/>
                          <a:ea typeface="Roboto"/>
                          <a:cs typeface="Roboto"/>
                          <a:sym typeface="Roboto"/>
                        </a:rPr>
                        <a:t>Kubeadm init --pod-network-cidr=192.168.0.0/16</a:t>
                      </a:r>
                      <a:endParaRPr sz="9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Clr>
                          <a:schemeClr val="dk1"/>
                        </a:buClr>
                        <a:buSzPts val="1100"/>
                        <a:buFont typeface="Arial"/>
                        <a:buNone/>
                      </a:pPr>
                      <a:r>
                        <a:rPr lang="en" sz="900">
                          <a:solidFill>
                            <a:schemeClr val="dk1"/>
                          </a:solidFill>
                        </a:rPr>
                        <a:t>Kubeadm init --service-cidr=10.20.0.0/16</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Default: "10.96.0.0/12"</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975">
                <a:tc>
                  <a:txBody>
                    <a:bodyPr/>
                    <a:lstStyle/>
                    <a:p>
                      <a:pPr indent="0" lvl="0" marL="0" rtl="0" algn="l">
                        <a:spcBef>
                          <a:spcPts val="0"/>
                        </a:spcBef>
                        <a:spcAft>
                          <a:spcPts val="0"/>
                        </a:spcAft>
                        <a:buNone/>
                      </a:pPr>
                      <a:r>
                        <a:rPr lang="en" sz="900"/>
                        <a:t>Who manages</a:t>
                      </a:r>
                      <a:endParaRPr sz="900"/>
                    </a:p>
                  </a:txBody>
                  <a:tcPr marT="91425" marB="91425" marR="91425" marL="91425"/>
                </a:tc>
                <a:tc>
                  <a:txBody>
                    <a:bodyPr/>
                    <a:lstStyle/>
                    <a:p>
                      <a:pPr indent="0" lvl="0" marL="0" rtl="0" algn="l">
                        <a:spcBef>
                          <a:spcPts val="0"/>
                        </a:spcBef>
                        <a:spcAft>
                          <a:spcPts val="0"/>
                        </a:spcAft>
                        <a:buNone/>
                      </a:pPr>
                      <a:r>
                        <a:rPr lang="en" sz="900"/>
                        <a:t>Admin, VPC owner</a:t>
                      </a:r>
                      <a:endParaRPr sz="900"/>
                    </a:p>
                  </a:txBody>
                  <a:tcPr marT="91425" marB="91425" marR="91425" marL="91425"/>
                </a:tc>
                <a:tc>
                  <a:txBody>
                    <a:bodyPr/>
                    <a:lstStyle/>
                    <a:p>
                      <a:pPr indent="0" lvl="0" marL="0" rtl="0" algn="l">
                        <a:spcBef>
                          <a:spcPts val="0"/>
                        </a:spcBef>
                        <a:spcAft>
                          <a:spcPts val="0"/>
                        </a:spcAft>
                        <a:buNone/>
                      </a:pPr>
                      <a:r>
                        <a:rPr lang="en" sz="900"/>
                        <a:t>CNI</a:t>
                      </a:r>
                      <a:endParaRPr sz="9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900"/>
                        <a:t>Kube-api-server or service controller // Not sure</a:t>
                      </a:r>
                      <a:endParaRPr sz="900"/>
                    </a:p>
                    <a:p>
                      <a:pPr indent="0" lvl="0" marL="0" rtl="0" algn="l">
                        <a:spcBef>
                          <a:spcPts val="0"/>
                        </a:spcBef>
                        <a:spcAft>
                          <a:spcPts val="0"/>
                        </a:spcAft>
                        <a:buNone/>
                      </a:pPr>
                      <a:r>
                        <a:rPr lang="en" sz="900"/>
                        <a:t>https://stackoverflow.com/questions/68999286/who-assign-clusterip-to-service-in-kubernetes-could-it-be-disabled</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975">
                <a:tc>
                  <a:txBody>
                    <a:bodyPr/>
                    <a:lstStyle/>
                    <a:p>
                      <a:pPr indent="0" lvl="0" marL="0" rtl="0" algn="l">
                        <a:spcBef>
                          <a:spcPts val="0"/>
                        </a:spcBef>
                        <a:spcAft>
                          <a:spcPts val="0"/>
                        </a:spcAft>
                        <a:buNone/>
                      </a:pPr>
                      <a:r>
                        <a:t/>
                      </a:r>
                      <a:endParaRPr sz="900"/>
                    </a:p>
                  </a:txBody>
                  <a:tcPr marT="91425" marB="91425" marR="91425" marL="91425"/>
                </a:tc>
                <a:tc>
                  <a:txBody>
                    <a:bodyPr/>
                    <a:lstStyle/>
                    <a:p>
                      <a:pPr indent="0" lvl="0" marL="0" rtl="0" algn="l">
                        <a:spcBef>
                          <a:spcPts val="0"/>
                        </a:spcBef>
                        <a:spcAft>
                          <a:spcPts val="0"/>
                        </a:spcAft>
                        <a:buNone/>
                      </a:pPr>
                      <a:r>
                        <a:t/>
                      </a:r>
                      <a:endParaRPr sz="900"/>
                    </a:p>
                  </a:txBody>
                  <a:tcPr marT="91425" marB="91425" marR="91425" marL="91425"/>
                </a:tc>
                <a:tc>
                  <a:txBody>
                    <a:bodyPr/>
                    <a:lstStyle/>
                    <a:p>
                      <a:pPr indent="0" lvl="0" marL="0" rtl="0" algn="l">
                        <a:spcBef>
                          <a:spcPts val="0"/>
                        </a:spcBef>
                        <a:spcAft>
                          <a:spcPts val="0"/>
                        </a:spcAft>
                        <a:buNone/>
                      </a:pPr>
                      <a:r>
                        <a:t/>
                      </a:r>
                      <a:endParaRPr sz="9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Kube-Proxy</a:t>
            </a:r>
            <a:endParaRPr/>
          </a:p>
        </p:txBody>
      </p:sp>
      <p:sp>
        <p:nvSpPr>
          <p:cNvPr id="423" name="Google Shape;423;p42"/>
          <p:cNvSpPr txBox="1"/>
          <p:nvPr/>
        </p:nvSpPr>
        <p:spPr>
          <a:xfrm>
            <a:off x="270000" y="1370250"/>
            <a:ext cx="4705800" cy="36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800">
                <a:solidFill>
                  <a:srgbClr val="202124"/>
                </a:solidFill>
                <a:highlight>
                  <a:srgbClr val="FFFFFF"/>
                </a:highlight>
                <a:latin typeface="Roboto"/>
                <a:ea typeface="Roboto"/>
                <a:cs typeface="Roboto"/>
                <a:sym typeface="Roboto"/>
              </a:rPr>
              <a:t>Kubernetes manages connectivity among Pods and Services using the kube-proxy component, which is a DaemonSet that deploys a Pod on each node by default.</a:t>
            </a:r>
            <a:endParaRPr sz="8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 sz="800">
                <a:solidFill>
                  <a:srgbClr val="202124"/>
                </a:solidFill>
                <a:highlight>
                  <a:srgbClr val="FFFFFF"/>
                </a:highlight>
                <a:latin typeface="Roboto"/>
                <a:ea typeface="Roboto"/>
                <a:cs typeface="Roboto"/>
                <a:sym typeface="Roboto"/>
              </a:rPr>
              <a:t>kube-proxy, which is </a:t>
            </a:r>
            <a:r>
              <a:rPr b="1" lang="en" sz="800">
                <a:solidFill>
                  <a:srgbClr val="202124"/>
                </a:solidFill>
                <a:highlight>
                  <a:srgbClr val="FFFFFF"/>
                </a:highlight>
                <a:latin typeface="Roboto"/>
                <a:ea typeface="Roboto"/>
                <a:cs typeface="Roboto"/>
                <a:sym typeface="Roboto"/>
              </a:rPr>
              <a:t>not</a:t>
            </a:r>
            <a:r>
              <a:rPr lang="en" sz="800">
                <a:solidFill>
                  <a:srgbClr val="202124"/>
                </a:solidFill>
                <a:highlight>
                  <a:srgbClr val="FFFFFF"/>
                </a:highlight>
                <a:latin typeface="Roboto"/>
                <a:ea typeface="Roboto"/>
                <a:cs typeface="Roboto"/>
                <a:sym typeface="Roboto"/>
              </a:rPr>
              <a:t> an in-line proxy, but an egress-based load-balancing controller, watches the Kubernetes API server and continually maps the ClusterIP to healthy Pods by adding and removing destination NAT (DNAT) rules to the node's iptables subsystem. When a container running in a Pod sends traffic to a Service's ClusterIP, the node selects a Pod at random and routes the traffic to that Pod.</a:t>
            </a:r>
            <a:endParaRPr sz="8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 sz="800">
                <a:solidFill>
                  <a:srgbClr val="202124"/>
                </a:solidFill>
                <a:highlight>
                  <a:srgbClr val="FFFFFF"/>
                </a:highlight>
                <a:latin typeface="Roboto"/>
                <a:ea typeface="Roboto"/>
                <a:cs typeface="Roboto"/>
                <a:sym typeface="Roboto"/>
              </a:rPr>
              <a:t>When you configure a Service, you can optionally remap its listening port by defining values for port and targetPort.</a:t>
            </a:r>
            <a:endParaRPr sz="800">
              <a:solidFill>
                <a:srgbClr val="202124"/>
              </a:solidFill>
              <a:highlight>
                <a:srgbClr val="FFFFFF"/>
              </a:highlight>
              <a:latin typeface="Roboto"/>
              <a:ea typeface="Roboto"/>
              <a:cs typeface="Roboto"/>
              <a:sym typeface="Roboto"/>
            </a:endParaRPr>
          </a:p>
          <a:p>
            <a:pPr indent="-279400" lvl="0" marL="457200" rtl="0" algn="l">
              <a:lnSpc>
                <a:spcPct val="115000"/>
              </a:lnSpc>
              <a:spcBef>
                <a:spcPts val="1200"/>
              </a:spcBef>
              <a:spcAft>
                <a:spcPts val="0"/>
              </a:spcAft>
              <a:buClr>
                <a:srgbClr val="202124"/>
              </a:buClr>
              <a:buSzPts val="800"/>
              <a:buFont typeface="Roboto"/>
              <a:buChar char="●"/>
            </a:pPr>
            <a:r>
              <a:rPr lang="en" sz="800">
                <a:solidFill>
                  <a:srgbClr val="202124"/>
                </a:solidFill>
                <a:highlight>
                  <a:srgbClr val="FFFFFF"/>
                </a:highlight>
                <a:latin typeface="Roboto"/>
                <a:ea typeface="Roboto"/>
                <a:cs typeface="Roboto"/>
                <a:sym typeface="Roboto"/>
              </a:rPr>
              <a:t>The port is where clients reach the application.</a:t>
            </a:r>
            <a:endParaRPr sz="800">
              <a:solidFill>
                <a:srgbClr val="202124"/>
              </a:solidFill>
              <a:highlight>
                <a:srgbClr val="FFFFFF"/>
              </a:highlight>
              <a:latin typeface="Roboto"/>
              <a:ea typeface="Roboto"/>
              <a:cs typeface="Roboto"/>
              <a:sym typeface="Roboto"/>
            </a:endParaRPr>
          </a:p>
          <a:p>
            <a:pPr indent="-279400" lvl="0" marL="457200" rtl="0" algn="l">
              <a:lnSpc>
                <a:spcPct val="115000"/>
              </a:lnSpc>
              <a:spcBef>
                <a:spcPts val="0"/>
              </a:spcBef>
              <a:spcAft>
                <a:spcPts val="0"/>
              </a:spcAft>
              <a:buClr>
                <a:srgbClr val="202124"/>
              </a:buClr>
              <a:buSzPts val="800"/>
              <a:buFont typeface="Roboto"/>
              <a:buChar char="●"/>
            </a:pPr>
            <a:r>
              <a:rPr lang="en" sz="800">
                <a:solidFill>
                  <a:srgbClr val="202124"/>
                </a:solidFill>
                <a:highlight>
                  <a:srgbClr val="FFFFFF"/>
                </a:highlight>
                <a:latin typeface="Roboto"/>
                <a:ea typeface="Roboto"/>
                <a:cs typeface="Roboto"/>
                <a:sym typeface="Roboto"/>
              </a:rPr>
              <a:t>The targetPort is the port where the application is actually listening for traffic within the Pod.</a:t>
            </a:r>
            <a:endParaRPr sz="8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 sz="800">
                <a:solidFill>
                  <a:srgbClr val="202124"/>
                </a:solidFill>
                <a:highlight>
                  <a:srgbClr val="FFFFFF"/>
                </a:highlight>
                <a:latin typeface="Roboto"/>
                <a:ea typeface="Roboto"/>
                <a:cs typeface="Roboto"/>
                <a:sym typeface="Roboto"/>
              </a:rPr>
              <a:t>kube-proxy manages this port remapping by adding and removing iptables rules on the node.</a:t>
            </a:r>
            <a:endParaRPr sz="8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1200"/>
              </a:spcAft>
              <a:buNone/>
            </a:pPr>
            <a:r>
              <a:rPr lang="en" sz="800">
                <a:solidFill>
                  <a:srgbClr val="202124"/>
                </a:solidFill>
                <a:highlight>
                  <a:srgbClr val="FFFFFF"/>
                </a:highlight>
                <a:latin typeface="Roboto"/>
                <a:ea typeface="Roboto"/>
                <a:cs typeface="Roboto"/>
                <a:sym typeface="Roboto"/>
              </a:rPr>
              <a:t>This diagram illustrates the flow of traffic from a client Pod to a server Pod on a different node. The client connects to the Service at 172.16.12.100:80. The Kubernetes API server maintains a list of Pods running the application. The kube-proxy process on each node uses this list to create an iptables rule to direct traffic to an appropriate Pod (such as 10.255.255.202:8080). The client Pod does not need to be aware of the topology of the cluster or any details about individual Pods or containers within them.</a:t>
            </a:r>
            <a:endParaRPr sz="800">
              <a:solidFill>
                <a:srgbClr val="202124"/>
              </a:solidFill>
              <a:highlight>
                <a:srgbClr val="FFFFFF"/>
              </a:highlight>
              <a:latin typeface="Roboto"/>
              <a:ea typeface="Roboto"/>
              <a:cs typeface="Roboto"/>
              <a:sym typeface="Roboto"/>
            </a:endParaRPr>
          </a:p>
        </p:txBody>
      </p:sp>
      <p:pic>
        <p:nvPicPr>
          <p:cNvPr id="424" name="Google Shape;424;p42"/>
          <p:cNvPicPr preferRelativeResize="0"/>
          <p:nvPr/>
        </p:nvPicPr>
        <p:blipFill>
          <a:blip r:embed="rId3">
            <a:alphaModFix/>
          </a:blip>
          <a:stretch>
            <a:fillRect/>
          </a:stretch>
        </p:blipFill>
        <p:spPr>
          <a:xfrm>
            <a:off x="5128200" y="1170125"/>
            <a:ext cx="3863400" cy="307602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Kube-proxy Mode</a:t>
            </a:r>
            <a:endParaRPr/>
          </a:p>
        </p:txBody>
      </p:sp>
      <p:sp>
        <p:nvSpPr>
          <p:cNvPr id="430" name="Google Shape;430;p43"/>
          <p:cNvSpPr txBox="1"/>
          <p:nvPr>
            <p:ph idx="1" type="body"/>
          </p:nvPr>
        </p:nvSpPr>
        <p:spPr>
          <a:xfrm>
            <a:off x="151588" y="1017725"/>
            <a:ext cx="8520600" cy="40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222222"/>
                </a:solidFill>
                <a:highlight>
                  <a:srgbClr val="FFFFFF"/>
                </a:highlight>
              </a:rPr>
              <a:t>kube-proxy starts up in different modes, which are determined by its configuration. Can modify using kubectl edit cm/kube-proxy -n kube-system. Change the mode accordingly.</a:t>
            </a:r>
            <a:endParaRPr sz="800">
              <a:solidFill>
                <a:srgbClr val="222222"/>
              </a:solidFill>
              <a:highlight>
                <a:srgbClr val="FFFFFF"/>
              </a:highlight>
            </a:endParaRPr>
          </a:p>
          <a:p>
            <a:pPr indent="0" lvl="0" marL="0" rtl="0" algn="l">
              <a:spcBef>
                <a:spcPts val="1600"/>
              </a:spcBef>
              <a:spcAft>
                <a:spcPts val="1600"/>
              </a:spcAft>
              <a:buNone/>
            </a:pPr>
            <a:r>
              <a:t/>
            </a:r>
            <a:endParaRPr sz="800">
              <a:solidFill>
                <a:srgbClr val="222222"/>
              </a:solidFill>
              <a:highlight>
                <a:srgbClr val="FFFFFF"/>
              </a:highlight>
            </a:endParaRPr>
          </a:p>
        </p:txBody>
      </p:sp>
      <p:sp>
        <p:nvSpPr>
          <p:cNvPr id="431" name="Google Shape;431;p43"/>
          <p:cNvSpPr txBox="1"/>
          <p:nvPr/>
        </p:nvSpPr>
        <p:spPr>
          <a:xfrm>
            <a:off x="204000" y="3329125"/>
            <a:ext cx="2295000" cy="9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50">
                <a:solidFill>
                  <a:schemeClr val="dk1"/>
                </a:solidFill>
                <a:latin typeface="Roboto"/>
                <a:ea typeface="Roboto"/>
                <a:cs typeface="Roboto"/>
                <a:sym typeface="Roboto"/>
              </a:rPr>
              <a:t>userspace proxy mode</a:t>
            </a:r>
            <a:endParaRPr b="1" sz="750">
              <a:solidFill>
                <a:schemeClr val="dk1"/>
              </a:solidFill>
              <a:latin typeface="Roboto"/>
              <a:ea typeface="Roboto"/>
              <a:cs typeface="Roboto"/>
              <a:sym typeface="Roboto"/>
            </a:endParaRPr>
          </a:p>
          <a:p>
            <a:pPr indent="0" lvl="0" marL="0" rtl="0" algn="l">
              <a:lnSpc>
                <a:spcPct val="115000"/>
              </a:lnSpc>
              <a:spcBef>
                <a:spcPts val="0"/>
              </a:spcBef>
              <a:spcAft>
                <a:spcPts val="2100"/>
              </a:spcAft>
              <a:buNone/>
            </a:pPr>
            <a:r>
              <a:rPr lang="en" sz="750">
                <a:solidFill>
                  <a:schemeClr val="dk1"/>
                </a:solidFill>
                <a:latin typeface="Roboto"/>
                <a:ea typeface="Roboto"/>
                <a:cs typeface="Roboto"/>
                <a:sym typeface="Roboto"/>
              </a:rPr>
              <a:t>The userspace mode is old and inefficient. The packet is compared against iptables rule and then forwarded to a pod named kube-Proxy, which operates as an application to forward packet to backend pods.</a:t>
            </a:r>
            <a:endParaRPr sz="750">
              <a:solidFill>
                <a:schemeClr val="dk1"/>
              </a:solidFill>
              <a:latin typeface="Roboto"/>
              <a:ea typeface="Roboto"/>
              <a:cs typeface="Roboto"/>
              <a:sym typeface="Roboto"/>
            </a:endParaRPr>
          </a:p>
        </p:txBody>
      </p:sp>
      <p:sp>
        <p:nvSpPr>
          <p:cNvPr id="432" name="Google Shape;432;p43"/>
          <p:cNvSpPr txBox="1"/>
          <p:nvPr/>
        </p:nvSpPr>
        <p:spPr>
          <a:xfrm>
            <a:off x="5733625" y="3267800"/>
            <a:ext cx="3000000" cy="1800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750">
                <a:solidFill>
                  <a:schemeClr val="dk1"/>
                </a:solidFill>
                <a:latin typeface="Roboto"/>
                <a:ea typeface="Roboto"/>
                <a:cs typeface="Roboto"/>
                <a:sym typeface="Roboto"/>
              </a:rPr>
              <a:t>I</a:t>
            </a:r>
            <a:r>
              <a:rPr b="1" lang="en" sz="750">
                <a:solidFill>
                  <a:schemeClr val="dk1"/>
                </a:solidFill>
                <a:latin typeface="Roboto"/>
                <a:ea typeface="Roboto"/>
                <a:cs typeface="Roboto"/>
                <a:sym typeface="Roboto"/>
              </a:rPr>
              <a:t>pvs mode</a:t>
            </a:r>
            <a:endParaRPr b="1" sz="75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lang="en" sz="750">
                <a:solidFill>
                  <a:schemeClr val="dk1"/>
                </a:solidFill>
                <a:latin typeface="Roboto"/>
                <a:ea typeface="Roboto"/>
                <a:cs typeface="Roboto"/>
                <a:sym typeface="Roboto"/>
              </a:rPr>
              <a:t>In ipvs mode, kube-proxy watches Kubernetes Services and Endpoints, calls netlink interface to create IPVS rules accordingly and synchronizes IPVS rules with Kubernetes Services and Endpoints periodically. This control loop ensures that IPVS status matches the desired state. When accessing a Service, IPVS directs traffic to one of the backend Pods.</a:t>
            </a:r>
            <a:endParaRPr sz="75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lang="en" sz="750">
                <a:solidFill>
                  <a:schemeClr val="dk1"/>
                </a:solidFill>
                <a:latin typeface="Roboto"/>
                <a:ea typeface="Roboto"/>
                <a:cs typeface="Roboto"/>
                <a:sym typeface="Roboto"/>
              </a:rPr>
              <a:t>The IPVS proxy mode is based on netfilter hook function that is similar to iptables mode, but uses a hash table as the underlying data structure and works in the kernel space. That means kube-proxy in IPVS mode redirects traffic with lower latency than kube-proxy in iptables mode, with much better performance when synchronising proxy rules. Compared to the other proxy modes, IPVS mode also supports a higher throughput of network traffic.</a:t>
            </a:r>
            <a:endParaRPr sz="750">
              <a:solidFill>
                <a:schemeClr val="dk1"/>
              </a:solidFill>
              <a:latin typeface="Roboto"/>
              <a:ea typeface="Roboto"/>
              <a:cs typeface="Roboto"/>
              <a:sym typeface="Roboto"/>
            </a:endParaRPr>
          </a:p>
        </p:txBody>
      </p:sp>
      <p:sp>
        <p:nvSpPr>
          <p:cNvPr id="433" name="Google Shape;433;p43"/>
          <p:cNvSpPr txBox="1"/>
          <p:nvPr/>
        </p:nvSpPr>
        <p:spPr>
          <a:xfrm>
            <a:off x="2826750" y="3334025"/>
            <a:ext cx="26955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750">
                <a:solidFill>
                  <a:schemeClr val="dk1"/>
                </a:solidFill>
                <a:latin typeface="Roboto"/>
                <a:ea typeface="Roboto"/>
                <a:cs typeface="Roboto"/>
                <a:sym typeface="Roboto"/>
              </a:rPr>
              <a:t>Ip table mode</a:t>
            </a:r>
            <a:endParaRPr b="1" sz="75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lang="en" sz="750">
                <a:solidFill>
                  <a:schemeClr val="dk1"/>
                </a:solidFill>
                <a:latin typeface="Roboto"/>
                <a:ea typeface="Roboto"/>
                <a:cs typeface="Roboto"/>
                <a:sym typeface="Roboto"/>
              </a:rPr>
              <a:t>In this mode, kube-proxy watches the Kubernetes control plane for the addition and removal of Service and Endpoint objects. For each Service, it installs iptables rules, which capture traffic to the Service's clusterIP and port, and redirect that traffic to one of the Service's backend sets. For each Endpoint object, it installs iptables rules which select a backend Pod.</a:t>
            </a:r>
            <a:endParaRPr sz="75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lang="en" sz="750">
                <a:solidFill>
                  <a:schemeClr val="dk1"/>
                </a:solidFill>
                <a:latin typeface="Roboto"/>
                <a:ea typeface="Roboto"/>
                <a:cs typeface="Roboto"/>
                <a:sym typeface="Roboto"/>
              </a:rPr>
              <a:t>By default, kube-proxy in iptables mode chooses a backend at random</a:t>
            </a:r>
            <a:endParaRPr sz="750">
              <a:solidFill>
                <a:schemeClr val="dk1"/>
              </a:solidFill>
              <a:latin typeface="Roboto"/>
              <a:ea typeface="Roboto"/>
              <a:cs typeface="Roboto"/>
              <a:sym typeface="Roboto"/>
            </a:endParaRPr>
          </a:p>
        </p:txBody>
      </p:sp>
      <p:pic>
        <p:nvPicPr>
          <p:cNvPr id="434" name="Google Shape;434;p43"/>
          <p:cNvPicPr preferRelativeResize="0"/>
          <p:nvPr/>
        </p:nvPicPr>
        <p:blipFill>
          <a:blip r:embed="rId3">
            <a:alphaModFix/>
          </a:blip>
          <a:stretch>
            <a:fillRect/>
          </a:stretch>
        </p:blipFill>
        <p:spPr>
          <a:xfrm>
            <a:off x="1067437" y="1274125"/>
            <a:ext cx="6688927" cy="2055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IP vs IPVS</a:t>
            </a:r>
            <a:endParaRPr/>
          </a:p>
        </p:txBody>
      </p:sp>
      <p:sp>
        <p:nvSpPr>
          <p:cNvPr id="440" name="Google Shape;440;p44"/>
          <p:cNvSpPr txBox="1"/>
          <p:nvPr>
            <p:ph idx="1" type="body"/>
          </p:nvPr>
        </p:nvSpPr>
        <p:spPr>
          <a:xfrm>
            <a:off x="311700" y="1152475"/>
            <a:ext cx="5443800" cy="1672800"/>
          </a:xfrm>
          <a:prstGeom prst="rect">
            <a:avLst/>
          </a:prstGeom>
        </p:spPr>
        <p:txBody>
          <a:bodyPr anchorCtr="0" anchor="t" bIns="91425" lIns="91425" spcFirstLastPara="1" rIns="91425" wrap="square" tIns="91425">
            <a:noAutofit/>
          </a:bodyPr>
          <a:lstStyle/>
          <a:p>
            <a:pPr indent="0" lvl="0" marL="0" rtl="0" algn="l">
              <a:lnSpc>
                <a:spcPct val="143181"/>
              </a:lnSpc>
              <a:spcBef>
                <a:spcPts val="0"/>
              </a:spcBef>
              <a:spcAft>
                <a:spcPts val="0"/>
              </a:spcAft>
              <a:buClr>
                <a:schemeClr val="dk1"/>
              </a:buClr>
              <a:buSzPts val="1100"/>
              <a:buFont typeface="Arial"/>
              <a:buNone/>
            </a:pPr>
            <a:r>
              <a:rPr lang="en" sz="800">
                <a:solidFill>
                  <a:srgbClr val="041A57"/>
                </a:solidFill>
                <a:highlight>
                  <a:srgbClr val="FFFFFF"/>
                </a:highlight>
                <a:latin typeface="Arial"/>
                <a:ea typeface="Arial"/>
                <a:cs typeface="Arial"/>
                <a:sym typeface="Arial"/>
              </a:rPr>
              <a:t>Iptables is a Linux kernel feature that was designed to be an </a:t>
            </a:r>
            <a:r>
              <a:rPr b="1" lang="en" sz="800">
                <a:solidFill>
                  <a:srgbClr val="041A57"/>
                </a:solidFill>
                <a:highlight>
                  <a:srgbClr val="FFFFFF"/>
                </a:highlight>
                <a:latin typeface="Arial"/>
                <a:ea typeface="Arial"/>
                <a:cs typeface="Arial"/>
                <a:sym typeface="Arial"/>
              </a:rPr>
              <a:t>efficient firewall</a:t>
            </a:r>
            <a:r>
              <a:rPr lang="en" sz="800">
                <a:solidFill>
                  <a:srgbClr val="041A57"/>
                </a:solidFill>
                <a:highlight>
                  <a:srgbClr val="FFFFFF"/>
                </a:highlight>
                <a:latin typeface="Arial"/>
                <a:ea typeface="Arial"/>
                <a:cs typeface="Arial"/>
                <a:sym typeface="Arial"/>
              </a:rPr>
              <a:t> with sufficient flexibility to handle a wide variety of common packet manipulation and filtering needs.  It allows flexible sequences of rules to be attached to various hooks in the kernel’s packet processing pipeline. In iptables mode, kube-proxy attaches rules to the “NAT pre-routing” hook to implement its NAT and load balancing functions. This works, it’s simple, it uses a mature kernel feature, and, it “plays nice” with other programs that also work with iptables for filtering (such as Calico!).</a:t>
            </a:r>
            <a:endParaRPr sz="800">
              <a:solidFill>
                <a:srgbClr val="041A57"/>
              </a:solidFill>
              <a:highlight>
                <a:srgbClr val="FFFFFF"/>
              </a:highlight>
              <a:latin typeface="Arial"/>
              <a:ea typeface="Arial"/>
              <a:cs typeface="Arial"/>
              <a:sym typeface="Arial"/>
            </a:endParaRPr>
          </a:p>
          <a:p>
            <a:pPr indent="0" lvl="0" marL="0" rtl="0" algn="l">
              <a:lnSpc>
                <a:spcPct val="143181"/>
              </a:lnSpc>
              <a:spcBef>
                <a:spcPts val="1100"/>
              </a:spcBef>
              <a:spcAft>
                <a:spcPts val="0"/>
              </a:spcAft>
              <a:buClr>
                <a:schemeClr val="dk1"/>
              </a:buClr>
              <a:buSzPts val="1100"/>
              <a:buFont typeface="Arial"/>
              <a:buNone/>
            </a:pPr>
            <a:r>
              <a:rPr lang="en" sz="800">
                <a:solidFill>
                  <a:srgbClr val="041A57"/>
                </a:solidFill>
                <a:highlight>
                  <a:srgbClr val="FFFFFF"/>
                </a:highlight>
                <a:latin typeface="Arial"/>
                <a:ea typeface="Arial"/>
                <a:cs typeface="Arial"/>
                <a:sym typeface="Arial"/>
              </a:rPr>
              <a:t>However, the way kube-proxy programs the iptables rules means that it is nominally an</a:t>
            </a:r>
            <a:r>
              <a:rPr b="1" lang="en" sz="800">
                <a:solidFill>
                  <a:srgbClr val="041A57"/>
                </a:solidFill>
                <a:highlight>
                  <a:srgbClr val="FFFFFF"/>
                </a:highlight>
                <a:latin typeface="Arial"/>
                <a:ea typeface="Arial"/>
                <a:cs typeface="Arial"/>
                <a:sym typeface="Arial"/>
              </a:rPr>
              <a:t> O(n) </a:t>
            </a:r>
            <a:r>
              <a:rPr lang="en" sz="800">
                <a:solidFill>
                  <a:srgbClr val="041A57"/>
                </a:solidFill>
                <a:highlight>
                  <a:srgbClr val="FFFFFF"/>
                </a:highlight>
                <a:latin typeface="Arial"/>
                <a:ea typeface="Arial"/>
                <a:cs typeface="Arial"/>
                <a:sym typeface="Arial"/>
              </a:rPr>
              <a:t>style algorithm, where n grows roughly in proportion to your cluster size (or more precisely the number of services and number of backend pods behind each service).</a:t>
            </a:r>
            <a:endParaRPr sz="800">
              <a:solidFill>
                <a:srgbClr val="041A57"/>
              </a:solidFill>
              <a:highlight>
                <a:srgbClr val="FFFFFF"/>
              </a:highlight>
              <a:latin typeface="Arial"/>
              <a:ea typeface="Arial"/>
              <a:cs typeface="Arial"/>
              <a:sym typeface="Arial"/>
            </a:endParaRPr>
          </a:p>
          <a:p>
            <a:pPr indent="0" lvl="0" marL="0" rtl="0" algn="l">
              <a:spcBef>
                <a:spcPts val="1100"/>
              </a:spcBef>
              <a:spcAft>
                <a:spcPts val="1600"/>
              </a:spcAft>
              <a:buNone/>
            </a:pPr>
            <a:r>
              <a:t/>
            </a:r>
            <a:endParaRPr sz="800"/>
          </a:p>
        </p:txBody>
      </p:sp>
      <p:sp>
        <p:nvSpPr>
          <p:cNvPr id="441" name="Google Shape;441;p44"/>
          <p:cNvSpPr txBox="1"/>
          <p:nvPr>
            <p:ph idx="1" type="body"/>
          </p:nvPr>
        </p:nvSpPr>
        <p:spPr>
          <a:xfrm>
            <a:off x="311700" y="2965950"/>
            <a:ext cx="5443800" cy="1878900"/>
          </a:xfrm>
          <a:prstGeom prst="rect">
            <a:avLst/>
          </a:prstGeom>
        </p:spPr>
        <p:txBody>
          <a:bodyPr anchorCtr="0" anchor="t" bIns="91425" lIns="91425" spcFirstLastPara="1" rIns="91425" wrap="square" tIns="91425">
            <a:noAutofit/>
          </a:bodyPr>
          <a:lstStyle/>
          <a:p>
            <a:pPr indent="0" lvl="0" marL="0" marR="0" rtl="0" algn="l">
              <a:lnSpc>
                <a:spcPct val="143181"/>
              </a:lnSpc>
              <a:spcBef>
                <a:spcPts val="0"/>
              </a:spcBef>
              <a:spcAft>
                <a:spcPts val="0"/>
              </a:spcAft>
              <a:buNone/>
            </a:pPr>
            <a:r>
              <a:rPr lang="en" sz="800">
                <a:solidFill>
                  <a:srgbClr val="041A57"/>
                </a:solidFill>
                <a:highlight>
                  <a:srgbClr val="FFFFFF"/>
                </a:highlight>
                <a:latin typeface="Arial"/>
                <a:ea typeface="Arial"/>
                <a:cs typeface="Arial"/>
                <a:sym typeface="Arial"/>
              </a:rPr>
              <a:t>IPVS is a Linux kernel feature that is specifically designed for load balancing. In IPVS mode, kube-proxy programs the IPVS </a:t>
            </a:r>
            <a:r>
              <a:rPr b="1" lang="en" sz="800">
                <a:solidFill>
                  <a:srgbClr val="041A57"/>
                </a:solidFill>
                <a:highlight>
                  <a:srgbClr val="FFFFFF"/>
                </a:highlight>
                <a:latin typeface="Arial"/>
                <a:ea typeface="Arial"/>
                <a:cs typeface="Arial"/>
                <a:sym typeface="Arial"/>
              </a:rPr>
              <a:t>load balancer </a:t>
            </a:r>
            <a:r>
              <a:rPr lang="en" sz="800">
                <a:solidFill>
                  <a:srgbClr val="041A57"/>
                </a:solidFill>
                <a:highlight>
                  <a:srgbClr val="FFFFFF"/>
                </a:highlight>
                <a:latin typeface="Arial"/>
                <a:ea typeface="Arial"/>
                <a:cs typeface="Arial"/>
                <a:sym typeface="Arial"/>
              </a:rPr>
              <a:t>instead of using iptables.  This works, it also uses a mature kernel feature and IPVS is designed for load balancing lots of services; it has an optimized API and an optimized look-up routine rather than a list of sequential rules.</a:t>
            </a:r>
            <a:endParaRPr sz="800">
              <a:solidFill>
                <a:srgbClr val="041A57"/>
              </a:solidFill>
              <a:highlight>
                <a:srgbClr val="FFFFFF"/>
              </a:highlight>
              <a:latin typeface="Arial"/>
              <a:ea typeface="Arial"/>
              <a:cs typeface="Arial"/>
              <a:sym typeface="Arial"/>
            </a:endParaRPr>
          </a:p>
          <a:p>
            <a:pPr indent="0" lvl="0" marL="0" marR="0" rtl="0" algn="l">
              <a:lnSpc>
                <a:spcPct val="143181"/>
              </a:lnSpc>
              <a:spcBef>
                <a:spcPts val="1100"/>
              </a:spcBef>
              <a:spcAft>
                <a:spcPts val="0"/>
              </a:spcAft>
              <a:buNone/>
            </a:pPr>
            <a:r>
              <a:rPr lang="en" sz="800">
                <a:solidFill>
                  <a:srgbClr val="041A57"/>
                </a:solidFill>
                <a:highlight>
                  <a:srgbClr val="FFFFFF"/>
                </a:highlight>
                <a:latin typeface="Arial"/>
                <a:ea typeface="Arial"/>
                <a:cs typeface="Arial"/>
                <a:sym typeface="Arial"/>
              </a:rPr>
              <a:t>The result is that kube-proxy’s connection processing in IPVS mode has a nominal computational complexity </a:t>
            </a:r>
            <a:r>
              <a:rPr b="1" lang="en" sz="800">
                <a:solidFill>
                  <a:srgbClr val="041A57"/>
                </a:solidFill>
                <a:highlight>
                  <a:srgbClr val="FFFFFF"/>
                </a:highlight>
                <a:latin typeface="Arial"/>
                <a:ea typeface="Arial"/>
                <a:cs typeface="Arial"/>
                <a:sym typeface="Arial"/>
              </a:rPr>
              <a:t>of O(1)</a:t>
            </a:r>
            <a:r>
              <a:rPr lang="en" sz="800">
                <a:solidFill>
                  <a:srgbClr val="041A57"/>
                </a:solidFill>
                <a:highlight>
                  <a:srgbClr val="FFFFFF"/>
                </a:highlight>
                <a:latin typeface="Arial"/>
                <a:ea typeface="Arial"/>
                <a:cs typeface="Arial"/>
                <a:sym typeface="Arial"/>
              </a:rPr>
              <a:t>.  In other words, in most scenarios, its connection processing performance will stay constant independent of your cluster size. In addition, as a dedicated load balancer, IPVS boasts multiple different scheduling algorithms such as round-robin, shortest-expected-delay, least connections, and various hashing approaches.  In contrast, kube-proxy in iptables uses a randomized equal cost selection algorithm.</a:t>
            </a:r>
            <a:endParaRPr sz="800">
              <a:solidFill>
                <a:srgbClr val="041A57"/>
              </a:solidFill>
              <a:highlight>
                <a:srgbClr val="FFFFFF"/>
              </a:highlight>
              <a:latin typeface="Arial"/>
              <a:ea typeface="Arial"/>
              <a:cs typeface="Arial"/>
              <a:sym typeface="Arial"/>
            </a:endParaRPr>
          </a:p>
          <a:p>
            <a:pPr indent="0" lvl="0" marL="0" marR="0" rtl="0" algn="l">
              <a:lnSpc>
                <a:spcPct val="143181"/>
              </a:lnSpc>
              <a:spcBef>
                <a:spcPts val="1100"/>
              </a:spcBef>
              <a:spcAft>
                <a:spcPts val="0"/>
              </a:spcAft>
              <a:buNone/>
            </a:pPr>
            <a:r>
              <a:rPr lang="en" sz="800">
                <a:solidFill>
                  <a:srgbClr val="041A57"/>
                </a:solidFill>
                <a:highlight>
                  <a:srgbClr val="FFFFFF"/>
                </a:highlight>
                <a:latin typeface="Arial"/>
                <a:ea typeface="Arial"/>
                <a:cs typeface="Arial"/>
                <a:sym typeface="Arial"/>
              </a:rPr>
              <a:t>IPVS is newer feature so it may be possible some older </a:t>
            </a:r>
            <a:r>
              <a:rPr lang="en" sz="800">
                <a:solidFill>
                  <a:srgbClr val="041A57"/>
                </a:solidFill>
                <a:highlight>
                  <a:srgbClr val="FFFFFF"/>
                </a:highlight>
                <a:latin typeface="Arial"/>
                <a:ea typeface="Arial"/>
                <a:cs typeface="Arial"/>
                <a:sym typeface="Arial"/>
              </a:rPr>
              <a:t>kernel</a:t>
            </a:r>
            <a:r>
              <a:rPr lang="en" sz="800">
                <a:solidFill>
                  <a:srgbClr val="041A57"/>
                </a:solidFill>
                <a:highlight>
                  <a:srgbClr val="FFFFFF"/>
                </a:highlight>
                <a:latin typeface="Arial"/>
                <a:ea typeface="Arial"/>
                <a:cs typeface="Arial"/>
                <a:sym typeface="Arial"/>
              </a:rPr>
              <a:t> </a:t>
            </a:r>
            <a:r>
              <a:rPr lang="en" sz="800">
                <a:solidFill>
                  <a:srgbClr val="041A57"/>
                </a:solidFill>
                <a:highlight>
                  <a:srgbClr val="FFFFFF"/>
                </a:highlight>
                <a:latin typeface="Arial"/>
                <a:ea typeface="Arial"/>
                <a:cs typeface="Arial"/>
                <a:sym typeface="Arial"/>
              </a:rPr>
              <a:t>doesn't</a:t>
            </a:r>
            <a:r>
              <a:rPr lang="en" sz="800">
                <a:solidFill>
                  <a:srgbClr val="041A57"/>
                </a:solidFill>
                <a:highlight>
                  <a:srgbClr val="FFFFFF"/>
                </a:highlight>
                <a:latin typeface="Arial"/>
                <a:ea typeface="Arial"/>
                <a:cs typeface="Arial"/>
                <a:sym typeface="Arial"/>
              </a:rPr>
              <a:t> support it.</a:t>
            </a:r>
            <a:endParaRPr sz="800">
              <a:solidFill>
                <a:srgbClr val="041A57"/>
              </a:solidFill>
              <a:highlight>
                <a:srgbClr val="FFFFFF"/>
              </a:highlight>
              <a:latin typeface="Arial"/>
              <a:ea typeface="Arial"/>
              <a:cs typeface="Arial"/>
              <a:sym typeface="Arial"/>
            </a:endParaRPr>
          </a:p>
          <a:p>
            <a:pPr indent="0" lvl="0" marL="0" marR="0" rtl="0" algn="l">
              <a:lnSpc>
                <a:spcPct val="143181"/>
              </a:lnSpc>
              <a:spcBef>
                <a:spcPts val="1100"/>
              </a:spcBef>
              <a:spcAft>
                <a:spcPts val="1100"/>
              </a:spcAft>
              <a:buNone/>
            </a:pPr>
            <a:r>
              <a:t/>
            </a:r>
            <a:endParaRPr sz="800">
              <a:solidFill>
                <a:srgbClr val="041A57"/>
              </a:solidFill>
              <a:highlight>
                <a:srgbClr val="FFFFFF"/>
              </a:highlight>
              <a:latin typeface="Arial"/>
              <a:ea typeface="Arial"/>
              <a:cs typeface="Arial"/>
              <a:sym typeface="Arial"/>
            </a:endParaRPr>
          </a:p>
        </p:txBody>
      </p:sp>
      <p:pic>
        <p:nvPicPr>
          <p:cNvPr id="442" name="Google Shape;442;p44"/>
          <p:cNvPicPr preferRelativeResize="0"/>
          <p:nvPr/>
        </p:nvPicPr>
        <p:blipFill>
          <a:blip r:embed="rId3">
            <a:alphaModFix/>
          </a:blip>
          <a:stretch>
            <a:fillRect/>
          </a:stretch>
        </p:blipFill>
        <p:spPr>
          <a:xfrm>
            <a:off x="5933234" y="586918"/>
            <a:ext cx="2999141" cy="1602000"/>
          </a:xfrm>
          <a:prstGeom prst="rect">
            <a:avLst/>
          </a:prstGeom>
          <a:noFill/>
          <a:ln>
            <a:noFill/>
          </a:ln>
        </p:spPr>
      </p:pic>
      <p:pic>
        <p:nvPicPr>
          <p:cNvPr id="443" name="Google Shape;443;p44"/>
          <p:cNvPicPr preferRelativeResize="0"/>
          <p:nvPr/>
        </p:nvPicPr>
        <p:blipFill>
          <a:blip r:embed="rId4">
            <a:alphaModFix/>
          </a:blip>
          <a:stretch>
            <a:fillRect/>
          </a:stretch>
        </p:blipFill>
        <p:spPr>
          <a:xfrm>
            <a:off x="5933218" y="2283155"/>
            <a:ext cx="2999150" cy="1595991"/>
          </a:xfrm>
          <a:prstGeom prst="rect">
            <a:avLst/>
          </a:prstGeom>
          <a:noFill/>
          <a:ln>
            <a:noFill/>
          </a:ln>
        </p:spPr>
      </p:pic>
      <p:sp>
        <p:nvSpPr>
          <p:cNvPr id="444" name="Google Shape;444;p44"/>
          <p:cNvSpPr txBox="1"/>
          <p:nvPr/>
        </p:nvSpPr>
        <p:spPr>
          <a:xfrm>
            <a:off x="5932800" y="3879150"/>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50">
                <a:solidFill>
                  <a:srgbClr val="041A57"/>
                </a:solidFill>
                <a:highlight>
                  <a:srgbClr val="FFFFFF"/>
                </a:highlight>
              </a:rPr>
              <a:t>At scales significantly beyond 1,000 services, kube-proxy’s IPVS mode can offer some nice performance improvements.</a:t>
            </a:r>
            <a:endParaRPr sz="1100"/>
          </a:p>
        </p:txBody>
      </p:sp>
      <p:sp>
        <p:nvSpPr>
          <p:cNvPr id="445" name="Google Shape;445;p44"/>
          <p:cNvSpPr txBox="1"/>
          <p:nvPr/>
        </p:nvSpPr>
        <p:spPr>
          <a:xfrm>
            <a:off x="0" y="152400"/>
            <a:ext cx="5383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https://www.tigera.io/blog/comparing-kube-proxy-modes-iptables-or-ipvs/</a:t>
            </a:r>
            <a:endParaRPr sz="1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IP table in k8s cluster</a:t>
            </a:r>
            <a:endParaRPr/>
          </a:p>
        </p:txBody>
      </p:sp>
      <p:pic>
        <p:nvPicPr>
          <p:cNvPr id="451" name="Google Shape;451;p45"/>
          <p:cNvPicPr preferRelativeResize="0"/>
          <p:nvPr/>
        </p:nvPicPr>
        <p:blipFill>
          <a:blip r:embed="rId3">
            <a:alphaModFix/>
          </a:blip>
          <a:stretch>
            <a:fillRect/>
          </a:stretch>
        </p:blipFill>
        <p:spPr>
          <a:xfrm>
            <a:off x="311700" y="986225"/>
            <a:ext cx="8261977" cy="3901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6"/>
          <p:cNvSpPr txBox="1"/>
          <p:nvPr>
            <p:ph type="title"/>
          </p:nvPr>
        </p:nvSpPr>
        <p:spPr>
          <a:xfrm>
            <a:off x="1307825" y="2162950"/>
            <a:ext cx="6367800" cy="139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rPr>
              <a:t>Backup Slides</a:t>
            </a:r>
            <a:endParaRPr>
              <a:solidFill>
                <a:srgbClr val="666666"/>
              </a:solidFill>
              <a:latin typeface="Roboto Medium"/>
              <a:ea typeface="Roboto Medium"/>
              <a:cs typeface="Roboto Medium"/>
              <a:sym typeface="Roboto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a:t>
            </a:r>
            <a:r>
              <a:rPr lang="en"/>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Useful Links</a:t>
            </a:r>
            <a:endParaRPr/>
          </a:p>
        </p:txBody>
      </p:sp>
      <p:sp>
        <p:nvSpPr>
          <p:cNvPr id="467" name="Google Shape;467;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u="sng">
                <a:solidFill>
                  <a:schemeClr val="hlink"/>
                </a:solidFill>
                <a:hlinkClick r:id="rId3"/>
              </a:rPr>
              <a:t>https://www.youtube.com/watch?v=BgrQ16r84pM</a:t>
            </a:r>
            <a:endParaRPr sz="1200"/>
          </a:p>
          <a:p>
            <a:pPr indent="0" lvl="0" marL="0" rtl="0" algn="l">
              <a:lnSpc>
                <a:spcPct val="100000"/>
              </a:lnSpc>
              <a:spcBef>
                <a:spcPts val="0"/>
              </a:spcBef>
              <a:spcAft>
                <a:spcPts val="0"/>
              </a:spcAft>
              <a:buNone/>
            </a:pPr>
            <a:r>
              <a:rPr lang="en" sz="1200" u="sng">
                <a:solidFill>
                  <a:schemeClr val="hlink"/>
                </a:solidFill>
                <a:hlinkClick r:id="rId4"/>
              </a:rPr>
              <a:t>https://www.ianlewis.org/en/how-kubeadm-initializes-your-kubernetes-master</a:t>
            </a:r>
            <a:endParaRPr sz="1200"/>
          </a:p>
          <a:p>
            <a:pPr indent="0" lvl="0" marL="0" rtl="0" algn="l">
              <a:lnSpc>
                <a:spcPct val="100000"/>
              </a:lnSpc>
              <a:spcBef>
                <a:spcPts val="0"/>
              </a:spcBef>
              <a:spcAft>
                <a:spcPts val="0"/>
              </a:spcAft>
              <a:buNone/>
            </a:pPr>
            <a:r>
              <a:rPr lang="en" sz="1200" u="sng">
                <a:solidFill>
                  <a:schemeClr val="hlink"/>
                </a:solidFill>
                <a:hlinkClick r:id="rId5"/>
              </a:rPr>
              <a:t>https://kubernetes.io/docs/concepts/</a:t>
            </a:r>
            <a:endParaRPr sz="1200"/>
          </a:p>
          <a:p>
            <a:pPr indent="0" lvl="0" marL="0" rtl="0" algn="l">
              <a:lnSpc>
                <a:spcPct val="100000"/>
              </a:lnSpc>
              <a:spcBef>
                <a:spcPts val="0"/>
              </a:spcBef>
              <a:spcAft>
                <a:spcPts val="0"/>
              </a:spcAft>
              <a:buNone/>
            </a:pPr>
            <a:r>
              <a:rPr lang="en" sz="1200" u="sng">
                <a:solidFill>
                  <a:schemeClr val="hlink"/>
                </a:solidFill>
                <a:hlinkClick r:id="rId6"/>
              </a:rPr>
              <a:t>https://kubernetes.io/docs/reference/setup-tools/kubeadm/kubeadm-init/</a:t>
            </a:r>
            <a:endParaRPr sz="1200"/>
          </a:p>
          <a:p>
            <a:pPr indent="0" lvl="0" marL="0" rtl="0" algn="l">
              <a:lnSpc>
                <a:spcPct val="100000"/>
              </a:lnSpc>
              <a:spcBef>
                <a:spcPts val="0"/>
              </a:spcBef>
              <a:spcAft>
                <a:spcPts val="0"/>
              </a:spcAft>
              <a:buNone/>
            </a:pPr>
            <a:r>
              <a:rPr lang="en" sz="1200" u="sng">
                <a:solidFill>
                  <a:schemeClr val="hlink"/>
                </a:solidFill>
                <a:hlinkClick r:id="rId7"/>
              </a:rPr>
              <a:t>https://www.nginx.com/blog/what-are-namespaces-cgroups-how-do-they-work/</a:t>
            </a:r>
            <a:endParaRPr sz="1200"/>
          </a:p>
          <a:p>
            <a:pPr indent="0" lvl="0" marL="0" rtl="0" algn="l">
              <a:lnSpc>
                <a:spcPct val="100000"/>
              </a:lnSpc>
              <a:spcBef>
                <a:spcPts val="0"/>
              </a:spcBef>
              <a:spcAft>
                <a:spcPts val="0"/>
              </a:spcAft>
              <a:buNone/>
            </a:pPr>
            <a:r>
              <a:rPr lang="en" sz="1200" u="sng">
                <a:solidFill>
                  <a:schemeClr val="hlink"/>
                </a:solidFill>
                <a:hlinkClick r:id="rId8"/>
              </a:rPr>
              <a:t>https://medium.com/google-cloud/kubernetes-101-pods-nodes-containers-and-clusters-c1509e409e16</a:t>
            </a:r>
            <a:endParaRPr sz="1200"/>
          </a:p>
          <a:p>
            <a:pPr indent="0" lvl="0" marL="0" rtl="0" algn="l">
              <a:lnSpc>
                <a:spcPct val="100000"/>
              </a:lnSpc>
              <a:spcBef>
                <a:spcPts val="0"/>
              </a:spcBef>
              <a:spcAft>
                <a:spcPts val="0"/>
              </a:spcAft>
              <a:buNone/>
            </a:pPr>
            <a:r>
              <a:rPr lang="en" sz="1200" u="sng">
                <a:solidFill>
                  <a:schemeClr val="hlink"/>
                </a:solidFill>
                <a:hlinkClick r:id="rId9"/>
              </a:rPr>
              <a:t>https://learnk8s.io/troubleshooting-deployments</a:t>
            </a:r>
            <a:endParaRPr sz="1200"/>
          </a:p>
          <a:p>
            <a:pPr indent="0" lvl="0" marL="0" rtl="0" algn="l">
              <a:lnSpc>
                <a:spcPct val="100000"/>
              </a:lnSpc>
              <a:spcBef>
                <a:spcPts val="0"/>
              </a:spcBef>
              <a:spcAft>
                <a:spcPts val="0"/>
              </a:spcAft>
              <a:buNone/>
            </a:pPr>
            <a:r>
              <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E06666"/>
                </a:solidFill>
                <a:latin typeface="Comic Sans MS"/>
                <a:ea typeface="Comic Sans MS"/>
                <a:cs typeface="Comic Sans MS"/>
                <a:sym typeface="Comic Sans MS"/>
              </a:rPr>
              <a:t>VETH</a:t>
            </a:r>
            <a:endParaRPr sz="3000">
              <a:latin typeface="Comic Sans MS"/>
              <a:ea typeface="Comic Sans MS"/>
              <a:cs typeface="Comic Sans MS"/>
              <a:sym typeface="Comic Sans MS"/>
            </a:endParaRPr>
          </a:p>
        </p:txBody>
      </p:sp>
      <p:sp>
        <p:nvSpPr>
          <p:cNvPr id="71" name="Google Shape;71;p14"/>
          <p:cNvSpPr txBox="1"/>
          <p:nvPr>
            <p:ph idx="1" type="body"/>
          </p:nvPr>
        </p:nvSpPr>
        <p:spPr>
          <a:xfrm>
            <a:off x="311700" y="1152475"/>
            <a:ext cx="4651200" cy="2307300"/>
          </a:xfrm>
          <a:prstGeom prst="rect">
            <a:avLst/>
          </a:prstGeom>
        </p:spPr>
        <p:txBody>
          <a:bodyPr anchorCtr="0" anchor="t" bIns="91425" lIns="91425" spcFirstLastPara="1" rIns="91425" wrap="square" tIns="91425">
            <a:noAutofit/>
          </a:bodyPr>
          <a:lstStyle/>
          <a:p>
            <a:pPr indent="0" lvl="0" marL="0" rtl="0" algn="l">
              <a:lnSpc>
                <a:spcPct val="100000"/>
              </a:lnSpc>
              <a:spcBef>
                <a:spcPts val="1500"/>
              </a:spcBef>
              <a:spcAft>
                <a:spcPts val="0"/>
              </a:spcAft>
              <a:buClr>
                <a:schemeClr val="dk1"/>
              </a:buClr>
              <a:buSzPts val="1100"/>
              <a:buFont typeface="Arial"/>
              <a:buNone/>
            </a:pPr>
            <a:r>
              <a:rPr lang="en" sz="1200">
                <a:solidFill>
                  <a:srgbClr val="646464"/>
                </a:solidFill>
                <a:highlight>
                  <a:srgbClr val="FFFFFF"/>
                </a:highlight>
                <a:latin typeface="Comic Sans MS"/>
                <a:ea typeface="Comic Sans MS"/>
                <a:cs typeface="Comic Sans MS"/>
                <a:sym typeface="Comic Sans MS"/>
              </a:rPr>
              <a:t>The VETH (virtual Ethernet) device is a local Ethernet tunnel. Devices are created in pairs, as shown in the diagram below.</a:t>
            </a:r>
            <a:endParaRPr sz="1200">
              <a:solidFill>
                <a:srgbClr val="646464"/>
              </a:solidFill>
              <a:highlight>
                <a:srgbClr val="FFFFFF"/>
              </a:highlight>
              <a:latin typeface="Comic Sans MS"/>
              <a:ea typeface="Comic Sans MS"/>
              <a:cs typeface="Comic Sans MS"/>
              <a:sym typeface="Comic Sans MS"/>
            </a:endParaRPr>
          </a:p>
          <a:p>
            <a:pPr indent="0" lvl="0" marL="0" rtl="0" algn="l">
              <a:lnSpc>
                <a:spcPct val="100000"/>
              </a:lnSpc>
              <a:spcBef>
                <a:spcPts val="0"/>
              </a:spcBef>
              <a:spcAft>
                <a:spcPts val="0"/>
              </a:spcAft>
              <a:buNone/>
            </a:pPr>
            <a:r>
              <a:rPr lang="en" sz="1200">
                <a:solidFill>
                  <a:srgbClr val="646464"/>
                </a:solidFill>
                <a:highlight>
                  <a:srgbClr val="FFFFFF"/>
                </a:highlight>
                <a:latin typeface="Comic Sans MS"/>
                <a:ea typeface="Comic Sans MS"/>
                <a:cs typeface="Comic Sans MS"/>
                <a:sym typeface="Comic Sans MS"/>
              </a:rPr>
              <a:t>Packets transmitted on one device in the pair are immediately received on the other device. When either device is down, the link state of the pair is down.</a:t>
            </a:r>
            <a:endParaRPr sz="1200">
              <a:solidFill>
                <a:srgbClr val="646464"/>
              </a:solidFill>
              <a:highlight>
                <a:srgbClr val="FFFFFF"/>
              </a:highlight>
              <a:latin typeface="Comic Sans MS"/>
              <a:ea typeface="Comic Sans MS"/>
              <a:cs typeface="Comic Sans MS"/>
              <a:sym typeface="Comic Sans MS"/>
            </a:endParaRPr>
          </a:p>
          <a:p>
            <a:pPr indent="0" lvl="0" marL="0" rtl="0" algn="l">
              <a:lnSpc>
                <a:spcPct val="100000"/>
              </a:lnSpc>
              <a:spcBef>
                <a:spcPts val="0"/>
              </a:spcBef>
              <a:spcAft>
                <a:spcPts val="0"/>
              </a:spcAft>
              <a:buNone/>
            </a:pPr>
            <a:r>
              <a:t/>
            </a:r>
            <a:endParaRPr sz="1200">
              <a:solidFill>
                <a:srgbClr val="646464"/>
              </a:solidFill>
              <a:highlight>
                <a:srgbClr val="FFFFFF"/>
              </a:highlight>
              <a:latin typeface="Comic Sans MS"/>
              <a:ea typeface="Comic Sans MS"/>
              <a:cs typeface="Comic Sans MS"/>
              <a:sym typeface="Comic Sans MS"/>
            </a:endParaRPr>
          </a:p>
          <a:p>
            <a:pPr indent="0" lvl="0" marL="0" rtl="0" algn="l">
              <a:lnSpc>
                <a:spcPct val="100000"/>
              </a:lnSpc>
              <a:spcBef>
                <a:spcPts val="0"/>
              </a:spcBef>
              <a:spcAft>
                <a:spcPts val="0"/>
              </a:spcAft>
              <a:buNone/>
            </a:pPr>
            <a:r>
              <a:t/>
            </a:r>
            <a:endParaRPr sz="1200">
              <a:solidFill>
                <a:srgbClr val="646464"/>
              </a:solidFill>
              <a:highlight>
                <a:srgbClr val="FFFFFF"/>
              </a:highlight>
              <a:latin typeface="Comic Sans MS"/>
              <a:ea typeface="Comic Sans MS"/>
              <a:cs typeface="Comic Sans MS"/>
              <a:sym typeface="Comic Sans MS"/>
            </a:endParaRPr>
          </a:p>
          <a:p>
            <a:pPr indent="0" lvl="0" marL="0" rtl="0" algn="l">
              <a:spcBef>
                <a:spcPts val="0"/>
              </a:spcBef>
              <a:spcAft>
                <a:spcPts val="1600"/>
              </a:spcAft>
              <a:buNone/>
            </a:pPr>
            <a:r>
              <a:rPr lang="en" sz="1200">
                <a:solidFill>
                  <a:srgbClr val="1C4587"/>
                </a:solidFill>
                <a:latin typeface="Comic Sans MS"/>
                <a:ea typeface="Comic Sans MS"/>
                <a:cs typeface="Comic Sans MS"/>
                <a:sym typeface="Comic Sans MS"/>
              </a:rPr>
              <a:t>Use a VETH configuration when namespaces need to communicate to the main host namespace or between each other.</a:t>
            </a:r>
            <a:endParaRPr sz="1200">
              <a:solidFill>
                <a:srgbClr val="1C4587"/>
              </a:solidFill>
              <a:latin typeface="Comic Sans MS"/>
              <a:ea typeface="Comic Sans MS"/>
              <a:cs typeface="Comic Sans MS"/>
              <a:sym typeface="Comic Sans MS"/>
            </a:endParaRPr>
          </a:p>
        </p:txBody>
      </p:sp>
      <p:sp>
        <p:nvSpPr>
          <p:cNvPr id="72" name="Google Shape;72;p14"/>
          <p:cNvSpPr txBox="1"/>
          <p:nvPr/>
        </p:nvSpPr>
        <p:spPr>
          <a:xfrm>
            <a:off x="311700" y="4065800"/>
            <a:ext cx="4845000" cy="826500"/>
          </a:xfrm>
          <a:prstGeom prst="rect">
            <a:avLst/>
          </a:prstGeom>
          <a:solidFill>
            <a:srgbClr val="D9D9D9"/>
          </a:solidFill>
          <a:ln cap="flat" cmpd="sng" w="2857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Comic Sans MS"/>
                <a:ea typeface="Comic Sans MS"/>
                <a:cs typeface="Comic Sans MS"/>
                <a:sym typeface="Comic Sans MS"/>
              </a:rPr>
              <a:t>$ ip netns add net1</a:t>
            </a:r>
            <a:endParaRPr sz="9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n" sz="900">
                <a:solidFill>
                  <a:schemeClr val="dk1"/>
                </a:solidFill>
                <a:latin typeface="Comic Sans MS"/>
                <a:ea typeface="Comic Sans MS"/>
                <a:cs typeface="Comic Sans MS"/>
                <a:sym typeface="Comic Sans MS"/>
              </a:rPr>
              <a:t>$ ip netns add net2</a:t>
            </a:r>
            <a:endParaRPr sz="9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n" sz="900">
                <a:solidFill>
                  <a:schemeClr val="dk1"/>
                </a:solidFill>
                <a:latin typeface="Comic Sans MS"/>
                <a:ea typeface="Comic Sans MS"/>
                <a:cs typeface="Comic Sans MS"/>
                <a:sym typeface="Comic Sans MS"/>
              </a:rPr>
              <a:t>$ ip link add veth1 netns net1 type veth peer name veth2 netns net2</a:t>
            </a:r>
            <a:endParaRPr sz="1100">
              <a:solidFill>
                <a:srgbClr val="646464"/>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t/>
            </a:r>
            <a:endParaRPr sz="9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900">
              <a:solidFill>
                <a:schemeClr val="dk1"/>
              </a:solidFill>
              <a:latin typeface="Comic Sans MS"/>
              <a:ea typeface="Comic Sans MS"/>
              <a:cs typeface="Comic Sans MS"/>
              <a:sym typeface="Comic Sans MS"/>
            </a:endParaRPr>
          </a:p>
        </p:txBody>
      </p:sp>
      <p:pic>
        <p:nvPicPr>
          <p:cNvPr id="73" name="Google Shape;73;p14"/>
          <p:cNvPicPr preferRelativeResize="0"/>
          <p:nvPr/>
        </p:nvPicPr>
        <p:blipFill>
          <a:blip r:embed="rId3">
            <a:alphaModFix/>
          </a:blip>
          <a:stretch>
            <a:fillRect/>
          </a:stretch>
        </p:blipFill>
        <p:spPr>
          <a:xfrm>
            <a:off x="5872900" y="1052025"/>
            <a:ext cx="2867000" cy="2407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E06666"/>
                </a:solidFill>
                <a:latin typeface="Comic Sans MS"/>
                <a:ea typeface="Comic Sans MS"/>
                <a:cs typeface="Comic Sans MS"/>
                <a:sym typeface="Comic Sans MS"/>
              </a:rPr>
              <a:t>Namespaces</a:t>
            </a:r>
            <a:endParaRPr sz="3000">
              <a:latin typeface="Comic Sans MS"/>
              <a:ea typeface="Comic Sans MS"/>
              <a:cs typeface="Comic Sans MS"/>
              <a:sym typeface="Comic Sans MS"/>
            </a:endParaRPr>
          </a:p>
        </p:txBody>
      </p:sp>
      <p:sp>
        <p:nvSpPr>
          <p:cNvPr id="79" name="Google Shape;79;p15"/>
          <p:cNvSpPr txBox="1"/>
          <p:nvPr>
            <p:ph idx="1" type="body"/>
          </p:nvPr>
        </p:nvSpPr>
        <p:spPr>
          <a:xfrm>
            <a:off x="311700" y="1152475"/>
            <a:ext cx="5167500" cy="2346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646464"/>
                </a:solidFill>
                <a:highlight>
                  <a:srgbClr val="FFFFFF"/>
                </a:highlight>
                <a:latin typeface="Comic Sans MS"/>
                <a:ea typeface="Comic Sans MS"/>
                <a:cs typeface="Comic Sans MS"/>
                <a:sym typeface="Comic Sans MS"/>
              </a:rPr>
              <a:t>A namespace wraps a global system resource in an abstraction that makes it appear to the processes within the namespace that they have their own isolated instance of the global resource.  Changes to the global resource are visible to other processes that are members of the namespace, but are invisible to other processes.  </a:t>
            </a:r>
            <a:endParaRPr sz="1200">
              <a:solidFill>
                <a:srgbClr val="646464"/>
              </a:solidFill>
              <a:highlight>
                <a:srgbClr val="FFFFFF"/>
              </a:highlight>
              <a:latin typeface="Comic Sans MS"/>
              <a:ea typeface="Comic Sans MS"/>
              <a:cs typeface="Comic Sans MS"/>
              <a:sym typeface="Comic Sans MS"/>
            </a:endParaRPr>
          </a:p>
          <a:p>
            <a:pPr indent="0" lvl="0" marL="0" rtl="0" algn="l">
              <a:lnSpc>
                <a:spcPct val="100000"/>
              </a:lnSpc>
              <a:spcBef>
                <a:spcPts val="0"/>
              </a:spcBef>
              <a:spcAft>
                <a:spcPts val="0"/>
              </a:spcAft>
              <a:buNone/>
            </a:pPr>
            <a:r>
              <a:t/>
            </a:r>
            <a:endParaRPr sz="1200">
              <a:solidFill>
                <a:srgbClr val="646464"/>
              </a:solidFill>
              <a:highlight>
                <a:srgbClr val="FFFFFF"/>
              </a:highlight>
              <a:latin typeface="Comic Sans MS"/>
              <a:ea typeface="Comic Sans MS"/>
              <a:cs typeface="Comic Sans MS"/>
              <a:sym typeface="Comic Sans MS"/>
            </a:endParaRPr>
          </a:p>
          <a:p>
            <a:pPr indent="0" lvl="0" marL="0" rtl="0" algn="l">
              <a:lnSpc>
                <a:spcPct val="100000"/>
              </a:lnSpc>
              <a:spcBef>
                <a:spcPts val="0"/>
              </a:spcBef>
              <a:spcAft>
                <a:spcPts val="0"/>
              </a:spcAft>
              <a:buNone/>
            </a:pPr>
            <a:r>
              <a:rPr lang="en" sz="1200">
                <a:solidFill>
                  <a:srgbClr val="646464"/>
                </a:solidFill>
                <a:highlight>
                  <a:srgbClr val="FFFFFF"/>
                </a:highlight>
                <a:latin typeface="Comic Sans MS"/>
                <a:ea typeface="Comic Sans MS"/>
                <a:cs typeface="Comic Sans MS"/>
                <a:sym typeface="Comic Sans MS"/>
              </a:rPr>
              <a:t>Docker/kubernetes makes use of kernel namespaces to provide the isolated workspace called the container. When you run a container, Docker/k8s creates a set of namespaces for that container. These namespaces provide a layer of isolation. Each aspect of a container runs in a separate namespace and its access is limited to that namespace.</a:t>
            </a:r>
            <a:endParaRPr sz="1200">
              <a:solidFill>
                <a:srgbClr val="646464"/>
              </a:solidFill>
              <a:highlight>
                <a:srgbClr val="FFFFFF"/>
              </a:highlight>
              <a:latin typeface="Comic Sans MS"/>
              <a:ea typeface="Comic Sans MS"/>
              <a:cs typeface="Comic Sans MS"/>
              <a:sym typeface="Comic Sans MS"/>
            </a:endParaRPr>
          </a:p>
        </p:txBody>
      </p:sp>
      <p:sp>
        <p:nvSpPr>
          <p:cNvPr id="80" name="Google Shape;80;p15"/>
          <p:cNvSpPr txBox="1"/>
          <p:nvPr/>
        </p:nvSpPr>
        <p:spPr>
          <a:xfrm>
            <a:off x="6182500" y="1232650"/>
            <a:ext cx="3000000" cy="1194000"/>
          </a:xfrm>
          <a:prstGeom prst="rect">
            <a:avLst/>
          </a:prstGeom>
          <a:solidFill>
            <a:srgbClr val="9FC5E8"/>
          </a:solidFill>
          <a:ln>
            <a:noFill/>
          </a:ln>
        </p:spPr>
        <p:txBody>
          <a:bodyPr anchorCtr="0" anchor="t" bIns="91425" lIns="91425" spcFirstLastPara="1" rIns="91425" wrap="square" tIns="91425">
            <a:noAutofit/>
          </a:bodyPr>
          <a:lstStyle/>
          <a:p>
            <a:pPr indent="-279400" lvl="0" marL="457200" rtl="0" algn="l">
              <a:lnSpc>
                <a:spcPct val="100000"/>
              </a:lnSpc>
              <a:spcBef>
                <a:spcPts val="0"/>
              </a:spcBef>
              <a:spcAft>
                <a:spcPts val="0"/>
              </a:spcAft>
              <a:buClr>
                <a:schemeClr val="dk1"/>
              </a:buClr>
              <a:buSzPts val="800"/>
              <a:buFont typeface="Comic Sans MS"/>
              <a:buChar char="❏"/>
            </a:pPr>
            <a:r>
              <a:rPr lang="en" sz="800">
                <a:solidFill>
                  <a:schemeClr val="dk1"/>
                </a:solidFill>
                <a:latin typeface="Comic Sans MS"/>
                <a:ea typeface="Comic Sans MS"/>
                <a:cs typeface="Comic Sans MS"/>
                <a:sym typeface="Comic Sans MS"/>
              </a:rPr>
              <a:t>Mount - isolate filesystem mount points</a:t>
            </a:r>
            <a:endParaRPr sz="800">
              <a:solidFill>
                <a:schemeClr val="dk1"/>
              </a:solidFill>
              <a:latin typeface="Comic Sans MS"/>
              <a:ea typeface="Comic Sans MS"/>
              <a:cs typeface="Comic Sans MS"/>
              <a:sym typeface="Comic Sans MS"/>
            </a:endParaRPr>
          </a:p>
          <a:p>
            <a:pPr indent="-279400" lvl="0" marL="457200" rtl="0" algn="l">
              <a:lnSpc>
                <a:spcPct val="100000"/>
              </a:lnSpc>
              <a:spcBef>
                <a:spcPts val="0"/>
              </a:spcBef>
              <a:spcAft>
                <a:spcPts val="0"/>
              </a:spcAft>
              <a:buClr>
                <a:schemeClr val="dk1"/>
              </a:buClr>
              <a:buSzPts val="800"/>
              <a:buFont typeface="Comic Sans MS"/>
              <a:buChar char="❏"/>
            </a:pPr>
            <a:r>
              <a:rPr lang="en" sz="800">
                <a:solidFill>
                  <a:schemeClr val="dk1"/>
                </a:solidFill>
                <a:latin typeface="Comic Sans MS"/>
                <a:ea typeface="Comic Sans MS"/>
                <a:cs typeface="Comic Sans MS"/>
                <a:sym typeface="Comic Sans MS"/>
              </a:rPr>
              <a:t>UTS - isolate hostname and domainname</a:t>
            </a:r>
            <a:endParaRPr sz="800">
              <a:solidFill>
                <a:schemeClr val="dk1"/>
              </a:solidFill>
              <a:latin typeface="Comic Sans MS"/>
              <a:ea typeface="Comic Sans MS"/>
              <a:cs typeface="Comic Sans MS"/>
              <a:sym typeface="Comic Sans MS"/>
            </a:endParaRPr>
          </a:p>
          <a:p>
            <a:pPr indent="-279400" lvl="0" marL="457200" rtl="0" algn="l">
              <a:lnSpc>
                <a:spcPct val="100000"/>
              </a:lnSpc>
              <a:spcBef>
                <a:spcPts val="0"/>
              </a:spcBef>
              <a:spcAft>
                <a:spcPts val="0"/>
              </a:spcAft>
              <a:buClr>
                <a:schemeClr val="dk1"/>
              </a:buClr>
              <a:buSzPts val="800"/>
              <a:buFont typeface="Comic Sans MS"/>
              <a:buChar char="❏"/>
            </a:pPr>
            <a:r>
              <a:rPr lang="en" sz="800">
                <a:solidFill>
                  <a:schemeClr val="dk1"/>
                </a:solidFill>
                <a:latin typeface="Comic Sans MS"/>
                <a:ea typeface="Comic Sans MS"/>
                <a:cs typeface="Comic Sans MS"/>
                <a:sym typeface="Comic Sans MS"/>
              </a:rPr>
              <a:t>IPC - isolate interprocess communication (IPC) resources</a:t>
            </a:r>
            <a:endParaRPr sz="800">
              <a:solidFill>
                <a:schemeClr val="dk1"/>
              </a:solidFill>
              <a:latin typeface="Comic Sans MS"/>
              <a:ea typeface="Comic Sans MS"/>
              <a:cs typeface="Comic Sans MS"/>
              <a:sym typeface="Comic Sans MS"/>
            </a:endParaRPr>
          </a:p>
          <a:p>
            <a:pPr indent="-279400" lvl="0" marL="457200" rtl="0" algn="l">
              <a:lnSpc>
                <a:spcPct val="100000"/>
              </a:lnSpc>
              <a:spcBef>
                <a:spcPts val="0"/>
              </a:spcBef>
              <a:spcAft>
                <a:spcPts val="0"/>
              </a:spcAft>
              <a:buClr>
                <a:schemeClr val="dk1"/>
              </a:buClr>
              <a:buSzPts val="800"/>
              <a:buFont typeface="Comic Sans MS"/>
              <a:buChar char="❏"/>
            </a:pPr>
            <a:r>
              <a:rPr lang="en" sz="800">
                <a:solidFill>
                  <a:schemeClr val="dk1"/>
                </a:solidFill>
                <a:latin typeface="Comic Sans MS"/>
                <a:ea typeface="Comic Sans MS"/>
                <a:cs typeface="Comic Sans MS"/>
                <a:sym typeface="Comic Sans MS"/>
              </a:rPr>
              <a:t>PID - isolate the PID number space</a:t>
            </a:r>
            <a:endParaRPr sz="800">
              <a:solidFill>
                <a:schemeClr val="dk1"/>
              </a:solidFill>
              <a:latin typeface="Comic Sans MS"/>
              <a:ea typeface="Comic Sans MS"/>
              <a:cs typeface="Comic Sans MS"/>
              <a:sym typeface="Comic Sans MS"/>
            </a:endParaRPr>
          </a:p>
          <a:p>
            <a:pPr indent="-279400" lvl="0" marL="457200" rtl="0" algn="l">
              <a:lnSpc>
                <a:spcPct val="100000"/>
              </a:lnSpc>
              <a:spcBef>
                <a:spcPts val="0"/>
              </a:spcBef>
              <a:spcAft>
                <a:spcPts val="0"/>
              </a:spcAft>
              <a:buClr>
                <a:schemeClr val="dk1"/>
              </a:buClr>
              <a:buSzPts val="800"/>
              <a:buFont typeface="Comic Sans MS"/>
              <a:buChar char="❏"/>
            </a:pPr>
            <a:r>
              <a:rPr lang="en" sz="800">
                <a:solidFill>
                  <a:schemeClr val="dk1"/>
                </a:solidFill>
                <a:latin typeface="Comic Sans MS"/>
                <a:ea typeface="Comic Sans MS"/>
                <a:cs typeface="Comic Sans MS"/>
                <a:sym typeface="Comic Sans MS"/>
              </a:rPr>
              <a:t>Network - isolate network interfaces</a:t>
            </a:r>
            <a:endParaRPr sz="800">
              <a:solidFill>
                <a:schemeClr val="dk1"/>
              </a:solidFill>
              <a:latin typeface="Comic Sans MS"/>
              <a:ea typeface="Comic Sans MS"/>
              <a:cs typeface="Comic Sans MS"/>
              <a:sym typeface="Comic Sans MS"/>
            </a:endParaRPr>
          </a:p>
          <a:p>
            <a:pPr indent="-279400" lvl="0" marL="457200" rtl="0" algn="l">
              <a:lnSpc>
                <a:spcPct val="100000"/>
              </a:lnSpc>
              <a:spcBef>
                <a:spcPts val="0"/>
              </a:spcBef>
              <a:spcAft>
                <a:spcPts val="0"/>
              </a:spcAft>
              <a:buClr>
                <a:schemeClr val="dk1"/>
              </a:buClr>
              <a:buSzPts val="800"/>
              <a:buFont typeface="Comic Sans MS"/>
              <a:buChar char="❏"/>
            </a:pPr>
            <a:r>
              <a:rPr lang="en" sz="800">
                <a:solidFill>
                  <a:schemeClr val="dk1"/>
                </a:solidFill>
                <a:latin typeface="Comic Sans MS"/>
                <a:ea typeface="Comic Sans MS"/>
                <a:cs typeface="Comic Sans MS"/>
                <a:sym typeface="Comic Sans MS"/>
              </a:rPr>
              <a:t>User - isolate UID/GID number spaces</a:t>
            </a:r>
            <a:endParaRPr sz="800">
              <a:solidFill>
                <a:schemeClr val="dk1"/>
              </a:solidFill>
              <a:latin typeface="Comic Sans MS"/>
              <a:ea typeface="Comic Sans MS"/>
              <a:cs typeface="Comic Sans MS"/>
              <a:sym typeface="Comic Sans MS"/>
            </a:endParaRPr>
          </a:p>
          <a:p>
            <a:pPr indent="-279400" lvl="0" marL="457200" rtl="0" algn="l">
              <a:lnSpc>
                <a:spcPct val="100000"/>
              </a:lnSpc>
              <a:spcBef>
                <a:spcPts val="0"/>
              </a:spcBef>
              <a:spcAft>
                <a:spcPts val="0"/>
              </a:spcAft>
              <a:buClr>
                <a:schemeClr val="dk1"/>
              </a:buClr>
              <a:buSzPts val="800"/>
              <a:buFont typeface="Comic Sans MS"/>
              <a:buChar char="❏"/>
            </a:pPr>
            <a:r>
              <a:rPr lang="en" sz="800">
                <a:solidFill>
                  <a:schemeClr val="dk1"/>
                </a:solidFill>
                <a:latin typeface="Comic Sans MS"/>
                <a:ea typeface="Comic Sans MS"/>
                <a:cs typeface="Comic Sans MS"/>
                <a:sym typeface="Comic Sans MS"/>
              </a:rPr>
              <a:t>Cgroup - isolate cgroup root directory</a:t>
            </a:r>
            <a:endParaRPr sz="800">
              <a:solidFill>
                <a:schemeClr val="dk1"/>
              </a:solidFill>
              <a:latin typeface="Comic Sans MS"/>
              <a:ea typeface="Comic Sans MS"/>
              <a:cs typeface="Comic Sans MS"/>
              <a:sym typeface="Comic Sans MS"/>
            </a:endParaRPr>
          </a:p>
        </p:txBody>
      </p:sp>
      <p:sp>
        <p:nvSpPr>
          <p:cNvPr id="81" name="Google Shape;81;p15"/>
          <p:cNvSpPr txBox="1"/>
          <p:nvPr/>
        </p:nvSpPr>
        <p:spPr>
          <a:xfrm>
            <a:off x="354950" y="3633225"/>
            <a:ext cx="5167500" cy="1330200"/>
          </a:xfrm>
          <a:prstGeom prst="rect">
            <a:avLst/>
          </a:prstGeom>
          <a:solidFill>
            <a:srgbClr val="FFE5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mic Sans MS"/>
                <a:ea typeface="Comic Sans MS"/>
                <a:cs typeface="Comic Sans MS"/>
                <a:sym typeface="Comic Sans MS"/>
              </a:rPr>
              <a:t>A process can use all the resources on the physical machine it runs on, thus starving other processes for resources. In order to limit that, Linux has a feature called cgroups. Processes can be run in a cgroup much like a namespace but the cgroup limits the resources that the process can use. These resources include CPU, RAM, block I/O, network I/O etc</a:t>
            </a:r>
            <a:endParaRPr sz="1200">
              <a:solidFill>
                <a:schemeClr val="dk1"/>
              </a:solidFill>
              <a:latin typeface="Comic Sans MS"/>
              <a:ea typeface="Comic Sans MS"/>
              <a:cs typeface="Comic Sans MS"/>
              <a:sym typeface="Comic Sans MS"/>
            </a:endParaRPr>
          </a:p>
        </p:txBody>
      </p:sp>
      <p:pic>
        <p:nvPicPr>
          <p:cNvPr id="82" name="Google Shape;82;p15"/>
          <p:cNvPicPr preferRelativeResize="0"/>
          <p:nvPr/>
        </p:nvPicPr>
        <p:blipFill>
          <a:blip r:embed="rId3">
            <a:alphaModFix/>
          </a:blip>
          <a:stretch>
            <a:fillRect/>
          </a:stretch>
        </p:blipFill>
        <p:spPr>
          <a:xfrm>
            <a:off x="6853698" y="2545923"/>
            <a:ext cx="1830524" cy="1404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E06666"/>
                </a:solidFill>
                <a:latin typeface="Comic Sans MS"/>
                <a:ea typeface="Comic Sans MS"/>
                <a:cs typeface="Comic Sans MS"/>
                <a:sym typeface="Comic Sans MS"/>
              </a:rPr>
              <a:t>IpTables</a:t>
            </a:r>
            <a:endParaRPr sz="3000">
              <a:latin typeface="Comic Sans MS"/>
              <a:ea typeface="Comic Sans MS"/>
              <a:cs typeface="Comic Sans MS"/>
              <a:sym typeface="Comic Sans MS"/>
            </a:endParaRPr>
          </a:p>
        </p:txBody>
      </p:sp>
      <p:sp>
        <p:nvSpPr>
          <p:cNvPr id="88" name="Google Shape;88;p16"/>
          <p:cNvSpPr txBox="1"/>
          <p:nvPr>
            <p:ph idx="1" type="body"/>
          </p:nvPr>
        </p:nvSpPr>
        <p:spPr>
          <a:xfrm>
            <a:off x="343950" y="1165400"/>
            <a:ext cx="4290000" cy="2650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646464"/>
                </a:solidFill>
                <a:highlight>
                  <a:srgbClr val="FFFFFF"/>
                </a:highlight>
                <a:latin typeface="Comic Sans MS"/>
                <a:ea typeface="Comic Sans MS"/>
                <a:cs typeface="Comic Sans MS"/>
                <a:sym typeface="Comic Sans MS"/>
              </a:rPr>
              <a:t>iptables is a user-space utility program that allows users to configure specific rules that will be enforced by the kernel’s netfilter framework. It acts as a packet filter and firewall that examines and directs traffic based on port, protocol and other criteria. </a:t>
            </a:r>
            <a:endParaRPr sz="1200">
              <a:solidFill>
                <a:srgbClr val="646464"/>
              </a:solidFill>
              <a:highlight>
                <a:srgbClr val="FFFFFF"/>
              </a:highlight>
              <a:latin typeface="Comic Sans MS"/>
              <a:ea typeface="Comic Sans MS"/>
              <a:cs typeface="Comic Sans MS"/>
              <a:sym typeface="Comic Sans MS"/>
            </a:endParaRPr>
          </a:p>
          <a:p>
            <a:pPr indent="-304800" lvl="0" marL="457200" marR="0" rtl="0" algn="l">
              <a:lnSpc>
                <a:spcPct val="100000"/>
              </a:lnSpc>
              <a:spcBef>
                <a:spcPts val="0"/>
              </a:spcBef>
              <a:spcAft>
                <a:spcPts val="0"/>
              </a:spcAft>
              <a:buClr>
                <a:srgbClr val="646464"/>
              </a:buClr>
              <a:buSzPts val="1200"/>
              <a:buFont typeface="Comic Sans MS"/>
              <a:buChar char="❏"/>
            </a:pPr>
            <a:r>
              <a:rPr lang="en" sz="1200">
                <a:solidFill>
                  <a:srgbClr val="646464"/>
                </a:solidFill>
                <a:highlight>
                  <a:srgbClr val="FFFFFF"/>
                </a:highlight>
                <a:latin typeface="Comic Sans MS"/>
                <a:ea typeface="Comic Sans MS"/>
                <a:cs typeface="Comic Sans MS"/>
                <a:sym typeface="Comic Sans MS"/>
              </a:rPr>
              <a:t>Tables is the name for a set of chains.</a:t>
            </a:r>
            <a:endParaRPr sz="1200">
              <a:solidFill>
                <a:srgbClr val="646464"/>
              </a:solidFill>
              <a:highlight>
                <a:srgbClr val="FFFFFF"/>
              </a:highlight>
              <a:latin typeface="Comic Sans MS"/>
              <a:ea typeface="Comic Sans MS"/>
              <a:cs typeface="Comic Sans MS"/>
              <a:sym typeface="Comic Sans MS"/>
            </a:endParaRPr>
          </a:p>
          <a:p>
            <a:pPr indent="-304800" lvl="0" marL="457200" marR="0" rtl="0" algn="l">
              <a:lnSpc>
                <a:spcPct val="100000"/>
              </a:lnSpc>
              <a:spcBef>
                <a:spcPts val="0"/>
              </a:spcBef>
              <a:spcAft>
                <a:spcPts val="0"/>
              </a:spcAft>
              <a:buClr>
                <a:srgbClr val="646464"/>
              </a:buClr>
              <a:buSzPts val="1200"/>
              <a:buFont typeface="Comic Sans MS"/>
              <a:buChar char="❏"/>
            </a:pPr>
            <a:r>
              <a:rPr lang="en" sz="1200">
                <a:solidFill>
                  <a:srgbClr val="646464"/>
                </a:solidFill>
                <a:highlight>
                  <a:srgbClr val="FFFFFF"/>
                </a:highlight>
                <a:latin typeface="Comic Sans MS"/>
                <a:ea typeface="Comic Sans MS"/>
                <a:cs typeface="Comic Sans MS"/>
                <a:sym typeface="Comic Sans MS"/>
              </a:rPr>
              <a:t>Chain is a collection of rules.</a:t>
            </a:r>
            <a:endParaRPr sz="1200">
              <a:solidFill>
                <a:srgbClr val="646464"/>
              </a:solidFill>
              <a:highlight>
                <a:srgbClr val="FFFFFF"/>
              </a:highlight>
              <a:latin typeface="Comic Sans MS"/>
              <a:ea typeface="Comic Sans MS"/>
              <a:cs typeface="Comic Sans MS"/>
              <a:sym typeface="Comic Sans MS"/>
            </a:endParaRPr>
          </a:p>
          <a:p>
            <a:pPr indent="-304800" lvl="0" marL="457200" marR="0" rtl="0" algn="l">
              <a:lnSpc>
                <a:spcPct val="100000"/>
              </a:lnSpc>
              <a:spcBef>
                <a:spcPts val="0"/>
              </a:spcBef>
              <a:spcAft>
                <a:spcPts val="0"/>
              </a:spcAft>
              <a:buClr>
                <a:srgbClr val="646464"/>
              </a:buClr>
              <a:buSzPts val="1200"/>
              <a:buFont typeface="Comic Sans MS"/>
              <a:buChar char="❏"/>
            </a:pPr>
            <a:r>
              <a:rPr lang="en" sz="1200">
                <a:solidFill>
                  <a:srgbClr val="646464"/>
                </a:solidFill>
                <a:highlight>
                  <a:srgbClr val="FFFFFF"/>
                </a:highlight>
                <a:latin typeface="Comic Sans MS"/>
                <a:ea typeface="Comic Sans MS"/>
                <a:cs typeface="Comic Sans MS"/>
                <a:sym typeface="Comic Sans MS"/>
              </a:rPr>
              <a:t>Rule is condition used to match packet.</a:t>
            </a:r>
            <a:endParaRPr sz="1200">
              <a:solidFill>
                <a:srgbClr val="646464"/>
              </a:solidFill>
              <a:highlight>
                <a:srgbClr val="FFFFFF"/>
              </a:highlight>
              <a:latin typeface="Comic Sans MS"/>
              <a:ea typeface="Comic Sans MS"/>
              <a:cs typeface="Comic Sans MS"/>
              <a:sym typeface="Comic Sans MS"/>
            </a:endParaRPr>
          </a:p>
          <a:p>
            <a:pPr indent="-304800" lvl="0" marL="457200" marR="0" rtl="0" algn="l">
              <a:lnSpc>
                <a:spcPct val="100000"/>
              </a:lnSpc>
              <a:spcBef>
                <a:spcPts val="0"/>
              </a:spcBef>
              <a:spcAft>
                <a:spcPts val="0"/>
              </a:spcAft>
              <a:buClr>
                <a:srgbClr val="646464"/>
              </a:buClr>
              <a:buSzPts val="1200"/>
              <a:buFont typeface="Comic Sans MS"/>
              <a:buChar char="❏"/>
            </a:pPr>
            <a:r>
              <a:rPr lang="en" sz="1200">
                <a:solidFill>
                  <a:srgbClr val="646464"/>
                </a:solidFill>
                <a:highlight>
                  <a:srgbClr val="FFFFFF"/>
                </a:highlight>
                <a:latin typeface="Comic Sans MS"/>
                <a:ea typeface="Comic Sans MS"/>
                <a:cs typeface="Comic Sans MS"/>
                <a:sym typeface="Comic Sans MS"/>
              </a:rPr>
              <a:t>Target is action taken when a possible rule matches. Examples of the target are ACCEPT, DROP, QUEUE.</a:t>
            </a:r>
            <a:endParaRPr sz="1200">
              <a:solidFill>
                <a:srgbClr val="646464"/>
              </a:solidFill>
              <a:highlight>
                <a:srgbClr val="FFFFFF"/>
              </a:highlight>
              <a:latin typeface="Comic Sans MS"/>
              <a:ea typeface="Comic Sans MS"/>
              <a:cs typeface="Comic Sans MS"/>
              <a:sym typeface="Comic Sans MS"/>
            </a:endParaRPr>
          </a:p>
        </p:txBody>
      </p:sp>
      <p:sp>
        <p:nvSpPr>
          <p:cNvPr id="89" name="Google Shape;89;p16"/>
          <p:cNvSpPr txBox="1"/>
          <p:nvPr/>
        </p:nvSpPr>
        <p:spPr>
          <a:xfrm>
            <a:off x="490475" y="3963875"/>
            <a:ext cx="3827100" cy="915900"/>
          </a:xfrm>
          <a:prstGeom prst="rect">
            <a:avLst/>
          </a:prstGeom>
          <a:solidFill>
            <a:srgbClr val="FFE5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Comic Sans MS"/>
                <a:ea typeface="Comic Sans MS"/>
                <a:cs typeface="Comic Sans MS"/>
                <a:sym typeface="Comic Sans MS"/>
              </a:rPr>
              <a:t>Example 1:</a:t>
            </a:r>
            <a:endParaRPr sz="800">
              <a:latin typeface="Comic Sans MS"/>
              <a:ea typeface="Comic Sans MS"/>
              <a:cs typeface="Comic Sans MS"/>
              <a:sym typeface="Comic Sans MS"/>
            </a:endParaRPr>
          </a:p>
          <a:p>
            <a:pPr indent="0" lvl="0" marL="0" rtl="0" algn="l">
              <a:spcBef>
                <a:spcPts val="0"/>
              </a:spcBef>
              <a:spcAft>
                <a:spcPts val="0"/>
              </a:spcAft>
              <a:buNone/>
            </a:pPr>
            <a:r>
              <a:rPr lang="en" sz="800">
                <a:latin typeface="Comic Sans MS"/>
                <a:ea typeface="Comic Sans MS"/>
                <a:cs typeface="Comic Sans MS"/>
                <a:sym typeface="Comic Sans MS"/>
              </a:rPr>
              <a:t>To block all service requests on port 80, enter:</a:t>
            </a:r>
            <a:endParaRPr sz="800">
              <a:latin typeface="Comic Sans MS"/>
              <a:ea typeface="Comic Sans MS"/>
              <a:cs typeface="Comic Sans MS"/>
              <a:sym typeface="Comic Sans MS"/>
            </a:endParaRPr>
          </a:p>
          <a:p>
            <a:pPr indent="0" lvl="0" marL="0" rtl="0" algn="l">
              <a:spcBef>
                <a:spcPts val="0"/>
              </a:spcBef>
              <a:spcAft>
                <a:spcPts val="0"/>
              </a:spcAft>
              <a:buClr>
                <a:schemeClr val="dk1"/>
              </a:buClr>
              <a:buSzPts val="1100"/>
              <a:buFont typeface="Arial"/>
              <a:buNone/>
            </a:pPr>
            <a:r>
              <a:t/>
            </a:r>
            <a:endParaRPr sz="800">
              <a:latin typeface="Comic Sans MS"/>
              <a:ea typeface="Comic Sans MS"/>
              <a:cs typeface="Comic Sans MS"/>
              <a:sym typeface="Comic Sans MS"/>
            </a:endParaRPr>
          </a:p>
          <a:p>
            <a:pPr indent="0" lvl="0" marL="0" rtl="0" algn="l">
              <a:spcBef>
                <a:spcPts val="0"/>
              </a:spcBef>
              <a:spcAft>
                <a:spcPts val="0"/>
              </a:spcAft>
              <a:buClr>
                <a:schemeClr val="dk1"/>
              </a:buClr>
              <a:buSzPts val="1100"/>
              <a:buFont typeface="Arial"/>
              <a:buNone/>
            </a:pPr>
            <a:r>
              <a:rPr lang="en" sz="800">
                <a:latin typeface="Comic Sans MS"/>
                <a:ea typeface="Comic Sans MS"/>
                <a:cs typeface="Comic Sans MS"/>
                <a:sym typeface="Comic Sans MS"/>
              </a:rPr>
              <a:t>$ iptables -A INPUT -p tcp --dport 80 -j DROP</a:t>
            </a:r>
            <a:endParaRPr sz="800">
              <a:latin typeface="Comic Sans MS"/>
              <a:ea typeface="Comic Sans MS"/>
              <a:cs typeface="Comic Sans MS"/>
              <a:sym typeface="Comic Sans MS"/>
            </a:endParaRPr>
          </a:p>
          <a:p>
            <a:pPr indent="0" lvl="0" marL="0" rtl="0" algn="l">
              <a:spcBef>
                <a:spcPts val="0"/>
              </a:spcBef>
              <a:spcAft>
                <a:spcPts val="0"/>
              </a:spcAft>
              <a:buNone/>
            </a:pPr>
            <a:r>
              <a:t/>
            </a:r>
            <a:endParaRPr sz="800">
              <a:latin typeface="Comic Sans MS"/>
              <a:ea typeface="Comic Sans MS"/>
              <a:cs typeface="Comic Sans MS"/>
              <a:sym typeface="Comic Sans MS"/>
            </a:endParaRPr>
          </a:p>
        </p:txBody>
      </p:sp>
      <p:pic>
        <p:nvPicPr>
          <p:cNvPr id="90" name="Google Shape;90;p16"/>
          <p:cNvPicPr preferRelativeResize="0"/>
          <p:nvPr/>
        </p:nvPicPr>
        <p:blipFill>
          <a:blip r:embed="rId3">
            <a:alphaModFix/>
          </a:blip>
          <a:stretch>
            <a:fillRect/>
          </a:stretch>
        </p:blipFill>
        <p:spPr>
          <a:xfrm>
            <a:off x="5059750" y="104375"/>
            <a:ext cx="4041552" cy="1819350"/>
          </a:xfrm>
          <a:prstGeom prst="rect">
            <a:avLst/>
          </a:prstGeom>
          <a:noFill/>
          <a:ln>
            <a:noFill/>
          </a:ln>
        </p:spPr>
      </p:pic>
      <p:sp>
        <p:nvSpPr>
          <p:cNvPr id="91" name="Google Shape;91;p16"/>
          <p:cNvSpPr txBox="1"/>
          <p:nvPr/>
        </p:nvSpPr>
        <p:spPr>
          <a:xfrm>
            <a:off x="4424675" y="3963875"/>
            <a:ext cx="3827100" cy="915900"/>
          </a:xfrm>
          <a:prstGeom prst="rect">
            <a:avLst/>
          </a:prstGeom>
          <a:solidFill>
            <a:srgbClr val="FFE5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Comic Sans MS"/>
                <a:ea typeface="Comic Sans MS"/>
                <a:cs typeface="Comic Sans MS"/>
                <a:sym typeface="Comic Sans MS"/>
              </a:rPr>
              <a:t>Example 2:</a:t>
            </a:r>
            <a:endParaRPr sz="800">
              <a:latin typeface="Comic Sans MS"/>
              <a:ea typeface="Comic Sans MS"/>
              <a:cs typeface="Comic Sans MS"/>
              <a:sym typeface="Comic Sans MS"/>
            </a:endParaRPr>
          </a:p>
          <a:p>
            <a:pPr indent="0" lvl="0" marL="0" rtl="0" algn="l">
              <a:spcBef>
                <a:spcPts val="0"/>
              </a:spcBef>
              <a:spcAft>
                <a:spcPts val="0"/>
              </a:spcAft>
              <a:buNone/>
            </a:pPr>
            <a:r>
              <a:rPr lang="en" sz="800">
                <a:latin typeface="Comic Sans MS"/>
                <a:ea typeface="Comic Sans MS"/>
                <a:cs typeface="Comic Sans MS"/>
                <a:sym typeface="Comic Sans MS"/>
              </a:rPr>
              <a:t>only accept connection to tcp port 80 (Apache) if ip is between 192.168.1.100 and 192.168.1.200 </a:t>
            </a:r>
            <a:endParaRPr sz="800">
              <a:latin typeface="Comic Sans MS"/>
              <a:ea typeface="Comic Sans MS"/>
              <a:cs typeface="Comic Sans MS"/>
              <a:sym typeface="Comic Sans MS"/>
            </a:endParaRPr>
          </a:p>
          <a:p>
            <a:pPr indent="0" lvl="0" marL="0" rtl="0" algn="l">
              <a:spcBef>
                <a:spcPts val="0"/>
              </a:spcBef>
              <a:spcAft>
                <a:spcPts val="0"/>
              </a:spcAft>
              <a:buNone/>
            </a:pPr>
            <a:r>
              <a:t/>
            </a:r>
            <a:endParaRPr sz="800">
              <a:latin typeface="Comic Sans MS"/>
              <a:ea typeface="Comic Sans MS"/>
              <a:cs typeface="Comic Sans MS"/>
              <a:sym typeface="Comic Sans MS"/>
            </a:endParaRPr>
          </a:p>
          <a:p>
            <a:pPr indent="0" lvl="0" marL="0" rtl="0" algn="l">
              <a:spcBef>
                <a:spcPts val="0"/>
              </a:spcBef>
              <a:spcAft>
                <a:spcPts val="0"/>
              </a:spcAft>
              <a:buNone/>
            </a:pPr>
            <a:r>
              <a:rPr lang="en" sz="800">
                <a:latin typeface="Comic Sans MS"/>
                <a:ea typeface="Comic Sans MS"/>
                <a:cs typeface="Comic Sans MS"/>
                <a:sym typeface="Comic Sans MS"/>
              </a:rPr>
              <a:t>$ iptables  t filter -A INPUT -p tcp --destination-port 80 -m iprange --src-range 192.168.1.100-192.168.1.200 -j ACCEPT</a:t>
            </a:r>
            <a:endParaRPr sz="800">
              <a:latin typeface="Comic Sans MS"/>
              <a:ea typeface="Comic Sans MS"/>
              <a:cs typeface="Comic Sans MS"/>
              <a:sym typeface="Comic Sans MS"/>
            </a:endParaRPr>
          </a:p>
          <a:p>
            <a:pPr indent="0" lvl="0" marL="0" rtl="0" algn="l">
              <a:spcBef>
                <a:spcPts val="0"/>
              </a:spcBef>
              <a:spcAft>
                <a:spcPts val="0"/>
              </a:spcAft>
              <a:buNone/>
            </a:pPr>
            <a:r>
              <a:t/>
            </a:r>
            <a:endParaRPr sz="800">
              <a:latin typeface="Comic Sans MS"/>
              <a:ea typeface="Comic Sans MS"/>
              <a:cs typeface="Comic Sans MS"/>
              <a:sym typeface="Comic Sans MS"/>
            </a:endParaRPr>
          </a:p>
        </p:txBody>
      </p:sp>
      <p:sp>
        <p:nvSpPr>
          <p:cNvPr id="92" name="Google Shape;92;p16"/>
          <p:cNvSpPr txBox="1"/>
          <p:nvPr/>
        </p:nvSpPr>
        <p:spPr>
          <a:xfrm>
            <a:off x="6576350" y="1923725"/>
            <a:ext cx="2065200" cy="1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omic Sans MS"/>
                <a:ea typeface="Comic Sans MS"/>
                <a:cs typeface="Comic Sans MS"/>
                <a:sym typeface="Comic Sans MS"/>
              </a:rPr>
              <a:t>Ip-table flowchart</a:t>
            </a:r>
            <a:endParaRPr sz="900">
              <a:latin typeface="Comic Sans MS"/>
              <a:ea typeface="Comic Sans MS"/>
              <a:cs typeface="Comic Sans MS"/>
              <a:sym typeface="Comic Sans MS"/>
            </a:endParaRPr>
          </a:p>
        </p:txBody>
      </p:sp>
      <p:pic>
        <p:nvPicPr>
          <p:cNvPr id="93" name="Google Shape;93;p16"/>
          <p:cNvPicPr preferRelativeResize="0"/>
          <p:nvPr/>
        </p:nvPicPr>
        <p:blipFill>
          <a:blip r:embed="rId4">
            <a:alphaModFix/>
          </a:blip>
          <a:stretch>
            <a:fillRect/>
          </a:stretch>
        </p:blipFill>
        <p:spPr>
          <a:xfrm>
            <a:off x="5575775" y="2367776"/>
            <a:ext cx="2750683" cy="1448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311700" y="257659"/>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E06666"/>
                </a:solidFill>
                <a:latin typeface="Comic Sans MS"/>
                <a:ea typeface="Comic Sans MS"/>
                <a:cs typeface="Comic Sans MS"/>
                <a:sym typeface="Comic Sans MS"/>
              </a:rPr>
              <a:t>Demo</a:t>
            </a:r>
            <a:endParaRPr sz="3000">
              <a:latin typeface="Comic Sans MS"/>
              <a:ea typeface="Comic Sans MS"/>
              <a:cs typeface="Comic Sans MS"/>
              <a:sym typeface="Comic Sans MS"/>
            </a:endParaRPr>
          </a:p>
        </p:txBody>
      </p:sp>
      <p:sp>
        <p:nvSpPr>
          <p:cNvPr id="99" name="Google Shape;99;p17"/>
          <p:cNvSpPr txBox="1"/>
          <p:nvPr/>
        </p:nvSpPr>
        <p:spPr>
          <a:xfrm>
            <a:off x="419625" y="1084900"/>
            <a:ext cx="3432000" cy="321600"/>
          </a:xfrm>
          <a:prstGeom prst="rect">
            <a:avLst/>
          </a:prstGeom>
          <a:solidFill>
            <a:srgbClr val="674EA7"/>
          </a:solidFill>
          <a:ln>
            <a:noFill/>
          </a:ln>
        </p:spPr>
        <p:txBody>
          <a:bodyPr anchorCtr="0" anchor="t" bIns="9125" lIns="91425" spcFirstLastPara="1" rIns="91425" wrap="square" tIns="9125">
            <a:noAutofit/>
          </a:bodyPr>
          <a:lstStyle/>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Create a Namespace</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 ip netns add </a:t>
            </a:r>
            <a:r>
              <a:rPr lang="en" sz="800">
                <a:solidFill>
                  <a:srgbClr val="FF0000"/>
                </a:solidFill>
                <a:latin typeface="Comic Sans MS"/>
                <a:ea typeface="Comic Sans MS"/>
                <a:cs typeface="Comic Sans MS"/>
                <a:sym typeface="Comic Sans MS"/>
              </a:rPr>
              <a:t>red</a:t>
            </a:r>
            <a:endParaRPr sz="800">
              <a:solidFill>
                <a:srgbClr val="FF0000"/>
              </a:solidFill>
              <a:latin typeface="Comic Sans MS"/>
              <a:ea typeface="Comic Sans MS"/>
              <a:cs typeface="Comic Sans MS"/>
              <a:sym typeface="Comic Sans MS"/>
            </a:endParaRPr>
          </a:p>
        </p:txBody>
      </p:sp>
      <p:sp>
        <p:nvSpPr>
          <p:cNvPr id="100" name="Google Shape;100;p17"/>
          <p:cNvSpPr/>
          <p:nvPr/>
        </p:nvSpPr>
        <p:spPr>
          <a:xfrm>
            <a:off x="4698350" y="1017725"/>
            <a:ext cx="2403600" cy="3086100"/>
          </a:xfrm>
          <a:prstGeom prst="roundRect">
            <a:avLst>
              <a:gd fmla="val 16667" name="adj"/>
            </a:avLst>
          </a:prstGeom>
          <a:no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p:nvPr/>
        </p:nvSpPr>
        <p:spPr>
          <a:xfrm>
            <a:off x="6598550" y="3315850"/>
            <a:ext cx="503400" cy="2451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omic Sans MS"/>
                <a:ea typeface="Comic Sans MS"/>
                <a:cs typeface="Comic Sans MS"/>
                <a:sym typeface="Comic Sans MS"/>
              </a:rPr>
              <a:t>eth0</a:t>
            </a:r>
            <a:endParaRPr sz="600">
              <a:latin typeface="Comic Sans MS"/>
              <a:ea typeface="Comic Sans MS"/>
              <a:cs typeface="Comic Sans MS"/>
              <a:sym typeface="Comic Sans MS"/>
            </a:endParaRPr>
          </a:p>
        </p:txBody>
      </p:sp>
      <p:cxnSp>
        <p:nvCxnSpPr>
          <p:cNvPr id="102" name="Google Shape;102;p17"/>
          <p:cNvCxnSpPr>
            <a:stCxn id="101" idx="3"/>
          </p:cNvCxnSpPr>
          <p:nvPr/>
        </p:nvCxnSpPr>
        <p:spPr>
          <a:xfrm flipH="1" rot="10800000">
            <a:off x="7101950" y="3431800"/>
            <a:ext cx="542100" cy="6600"/>
          </a:xfrm>
          <a:prstGeom prst="straightConnector1">
            <a:avLst/>
          </a:prstGeom>
          <a:noFill/>
          <a:ln cap="flat" cmpd="sng" w="9525">
            <a:solidFill>
              <a:schemeClr val="dk2"/>
            </a:solidFill>
            <a:prstDash val="solid"/>
            <a:round/>
            <a:headEnd len="med" w="med" type="none"/>
            <a:tailEnd len="med" w="med" type="none"/>
          </a:ln>
        </p:spPr>
      </p:cxnSp>
      <p:sp>
        <p:nvSpPr>
          <p:cNvPr id="103" name="Google Shape;103;p17"/>
          <p:cNvSpPr/>
          <p:nvPr/>
        </p:nvSpPr>
        <p:spPr>
          <a:xfrm>
            <a:off x="4853550" y="1336450"/>
            <a:ext cx="568200" cy="653400"/>
          </a:xfrm>
          <a:prstGeom prst="roundRect">
            <a:avLst>
              <a:gd fmla="val 16667" name="adj"/>
            </a:avLst>
          </a:prstGeom>
          <a:solidFill>
            <a:srgbClr val="EA9999"/>
          </a:solid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txBox="1"/>
          <p:nvPr/>
        </p:nvSpPr>
        <p:spPr>
          <a:xfrm>
            <a:off x="419625" y="1537310"/>
            <a:ext cx="3432000" cy="321600"/>
          </a:xfrm>
          <a:prstGeom prst="rect">
            <a:avLst/>
          </a:prstGeom>
          <a:solidFill>
            <a:srgbClr val="674EA7"/>
          </a:solidFill>
          <a:ln>
            <a:noFill/>
          </a:ln>
        </p:spPr>
        <p:txBody>
          <a:bodyPr anchorCtr="0" anchor="t" bIns="9125" lIns="91425" spcFirstLastPara="1" rIns="91425" wrap="square" tIns="9125">
            <a:noAutofit/>
          </a:bodyPr>
          <a:lstStyle/>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Create another Namespace</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 ip netns add </a:t>
            </a:r>
            <a:r>
              <a:rPr lang="en" sz="800">
                <a:solidFill>
                  <a:srgbClr val="0000FF"/>
                </a:solidFill>
                <a:latin typeface="Comic Sans MS"/>
                <a:ea typeface="Comic Sans MS"/>
                <a:cs typeface="Comic Sans MS"/>
                <a:sym typeface="Comic Sans MS"/>
              </a:rPr>
              <a:t>blue</a:t>
            </a:r>
            <a:endParaRPr sz="800">
              <a:solidFill>
                <a:srgbClr val="0000FF"/>
              </a:solidFill>
              <a:latin typeface="Comic Sans MS"/>
              <a:ea typeface="Comic Sans MS"/>
              <a:cs typeface="Comic Sans MS"/>
              <a:sym typeface="Comic Sans MS"/>
            </a:endParaRPr>
          </a:p>
        </p:txBody>
      </p:sp>
      <p:sp>
        <p:nvSpPr>
          <p:cNvPr id="105" name="Google Shape;105;p17"/>
          <p:cNvSpPr/>
          <p:nvPr/>
        </p:nvSpPr>
        <p:spPr>
          <a:xfrm>
            <a:off x="6238829" y="1336450"/>
            <a:ext cx="568200" cy="653400"/>
          </a:xfrm>
          <a:prstGeom prst="roundRect">
            <a:avLst>
              <a:gd fmla="val 16667" name="adj"/>
            </a:avLst>
          </a:prstGeom>
          <a:solidFill>
            <a:srgbClr val="6D9EEB"/>
          </a:solid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txBox="1"/>
          <p:nvPr/>
        </p:nvSpPr>
        <p:spPr>
          <a:xfrm>
            <a:off x="419625" y="2023225"/>
            <a:ext cx="3432000" cy="1197600"/>
          </a:xfrm>
          <a:prstGeom prst="rect">
            <a:avLst/>
          </a:prstGeom>
          <a:solidFill>
            <a:srgbClr val="674EA7"/>
          </a:solidFill>
          <a:ln>
            <a:noFill/>
          </a:ln>
        </p:spPr>
        <p:txBody>
          <a:bodyPr anchorCtr="0" anchor="t" bIns="9125" lIns="91425" spcFirstLastPara="1" rIns="91425" wrap="square" tIns="9125">
            <a:noAutofit/>
          </a:bodyPr>
          <a:lstStyle/>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Verify What is there inside namespace</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 ip netns exec </a:t>
            </a:r>
            <a:r>
              <a:rPr lang="en" sz="800">
                <a:solidFill>
                  <a:srgbClr val="FF0000"/>
                </a:solidFill>
                <a:latin typeface="Comic Sans MS"/>
                <a:ea typeface="Comic Sans MS"/>
                <a:cs typeface="Comic Sans MS"/>
                <a:sym typeface="Comic Sans MS"/>
              </a:rPr>
              <a:t>red</a:t>
            </a:r>
            <a:r>
              <a:rPr lang="en" sz="800">
                <a:solidFill>
                  <a:srgbClr val="FFFFFF"/>
                </a:solidFill>
                <a:latin typeface="Comic Sans MS"/>
                <a:ea typeface="Comic Sans MS"/>
                <a:cs typeface="Comic Sans MS"/>
                <a:sym typeface="Comic Sans MS"/>
              </a:rPr>
              <a:t> ip link</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Clr>
                <a:schemeClr val="dk1"/>
              </a:buClr>
              <a:buSzPts val="1100"/>
              <a:buFont typeface="Arial"/>
              <a:buNone/>
            </a:pPr>
            <a:r>
              <a:rPr lang="en" sz="800">
                <a:solidFill>
                  <a:srgbClr val="FFFFFF"/>
                </a:solidFill>
                <a:latin typeface="Comic Sans MS"/>
                <a:ea typeface="Comic Sans MS"/>
                <a:cs typeface="Comic Sans MS"/>
                <a:sym typeface="Comic Sans MS"/>
              </a:rPr>
              <a:t>1: lo: &lt;LOOPBACK&gt; mtu 65536 qdisc noop state DOWN mode DEFAULT group default qlen 1000</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    link/loopback 00:00:00:00:00:00 brd 00:00:00:00:00:00</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 ip netns exec </a:t>
            </a:r>
            <a:r>
              <a:rPr lang="en" sz="800">
                <a:solidFill>
                  <a:srgbClr val="0000FF"/>
                </a:solidFill>
                <a:latin typeface="Comic Sans MS"/>
                <a:ea typeface="Comic Sans MS"/>
                <a:cs typeface="Comic Sans MS"/>
                <a:sym typeface="Comic Sans MS"/>
              </a:rPr>
              <a:t>blue</a:t>
            </a:r>
            <a:r>
              <a:rPr lang="en" sz="800">
                <a:solidFill>
                  <a:srgbClr val="FFFFFF"/>
                </a:solidFill>
                <a:latin typeface="Comic Sans MS"/>
                <a:ea typeface="Comic Sans MS"/>
                <a:cs typeface="Comic Sans MS"/>
                <a:sym typeface="Comic Sans MS"/>
              </a:rPr>
              <a:t> ip link</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1: lo: &lt;LOOPBACK&gt; mtu 65536 qdisc noop state DOWN mode DEFAULT group default qlen 1000</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    link/loopback 00:00:00:00:00:00 brd 00:00:00:00:00:00</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Clr>
                <a:schemeClr val="dk1"/>
              </a:buClr>
              <a:buSzPts val="1100"/>
              <a:buFont typeface="Arial"/>
              <a:buNone/>
            </a:pPr>
            <a:r>
              <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t/>
            </a:r>
            <a:endParaRPr sz="800">
              <a:solidFill>
                <a:srgbClr val="FFFFFF"/>
              </a:solidFill>
              <a:latin typeface="Comic Sans MS"/>
              <a:ea typeface="Comic Sans MS"/>
              <a:cs typeface="Comic Sans MS"/>
              <a:sym typeface="Comic Sans MS"/>
            </a:endParaRPr>
          </a:p>
        </p:txBody>
      </p:sp>
      <p:sp>
        <p:nvSpPr>
          <p:cNvPr id="107" name="Google Shape;107;p17"/>
          <p:cNvSpPr txBox="1"/>
          <p:nvPr/>
        </p:nvSpPr>
        <p:spPr>
          <a:xfrm>
            <a:off x="419625" y="3285788"/>
            <a:ext cx="3432000" cy="924000"/>
          </a:xfrm>
          <a:prstGeom prst="rect">
            <a:avLst/>
          </a:prstGeom>
          <a:solidFill>
            <a:srgbClr val="674EA7"/>
          </a:solidFill>
          <a:ln>
            <a:noFill/>
          </a:ln>
        </p:spPr>
        <p:txBody>
          <a:bodyPr anchorCtr="0" anchor="t" bIns="9125" lIns="91425" spcFirstLastPara="1" rIns="91425" wrap="square" tIns="9125">
            <a:noAutofit/>
          </a:bodyPr>
          <a:lstStyle/>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Check the route</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 ip netns exec </a:t>
            </a:r>
            <a:r>
              <a:rPr lang="en" sz="800">
                <a:solidFill>
                  <a:srgbClr val="FF0000"/>
                </a:solidFill>
                <a:latin typeface="Comic Sans MS"/>
                <a:ea typeface="Comic Sans MS"/>
                <a:cs typeface="Comic Sans MS"/>
                <a:sym typeface="Comic Sans MS"/>
              </a:rPr>
              <a:t>red</a:t>
            </a:r>
            <a:r>
              <a:rPr lang="en" sz="800">
                <a:solidFill>
                  <a:srgbClr val="FFFFFF"/>
                </a:solidFill>
                <a:latin typeface="Comic Sans MS"/>
                <a:ea typeface="Comic Sans MS"/>
                <a:cs typeface="Comic Sans MS"/>
                <a:sym typeface="Comic Sans MS"/>
              </a:rPr>
              <a:t> route</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Kernel IP routing table</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Destination     Gateway         Genmask         Flags Metric Ref    Use Iface</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 ip netns exec</a:t>
            </a:r>
            <a:r>
              <a:rPr lang="en" sz="800">
                <a:solidFill>
                  <a:srgbClr val="FF0000"/>
                </a:solidFill>
                <a:latin typeface="Comic Sans MS"/>
                <a:ea typeface="Comic Sans MS"/>
                <a:cs typeface="Comic Sans MS"/>
                <a:sym typeface="Comic Sans MS"/>
              </a:rPr>
              <a:t> red</a:t>
            </a:r>
            <a:r>
              <a:rPr lang="en" sz="800">
                <a:solidFill>
                  <a:srgbClr val="FFFFFF"/>
                </a:solidFill>
                <a:latin typeface="Comic Sans MS"/>
                <a:ea typeface="Comic Sans MS"/>
                <a:cs typeface="Comic Sans MS"/>
                <a:sym typeface="Comic Sans MS"/>
              </a:rPr>
              <a:t> arp</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t/>
            </a:r>
            <a:endParaRPr sz="800">
              <a:solidFill>
                <a:srgbClr val="FFFFFF"/>
              </a:solidFill>
              <a:latin typeface="Comic Sans MS"/>
              <a:ea typeface="Comic Sans MS"/>
              <a:cs typeface="Comic Sans MS"/>
              <a:sym typeface="Comic Sans MS"/>
            </a:endParaRPr>
          </a:p>
        </p:txBody>
      </p:sp>
      <p:sp>
        <p:nvSpPr>
          <p:cNvPr id="108" name="Google Shape;108;p17"/>
          <p:cNvSpPr txBox="1"/>
          <p:nvPr/>
        </p:nvSpPr>
        <p:spPr>
          <a:xfrm>
            <a:off x="6430700" y="3502850"/>
            <a:ext cx="839100" cy="1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Comic Sans MS"/>
                <a:ea typeface="Comic Sans MS"/>
                <a:cs typeface="Comic Sans MS"/>
                <a:sym typeface="Comic Sans MS"/>
              </a:rPr>
              <a:t>192.168.0.10/24</a:t>
            </a:r>
            <a:endParaRPr sz="600">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2500"/>
                                        <p:tgtEl>
                                          <p:spTgt spid="100"/>
                                        </p:tgtEl>
                                        <p:attrNameLst>
                                          <p:attrName>ppt_w</p:attrName>
                                        </p:attrNameLst>
                                      </p:cBhvr>
                                      <p:tavLst>
                                        <p:tav fmla="" tm="0">
                                          <p:val>
                                            <p:strVal val="0"/>
                                          </p:val>
                                        </p:tav>
                                        <p:tav fmla="" tm="100000">
                                          <p:val>
                                            <p:strVal val="#ppt_w"/>
                                          </p:val>
                                        </p:tav>
                                      </p:tavLst>
                                    </p:anim>
                                    <p:anim calcmode="lin" valueType="num">
                                      <p:cBhvr additive="base">
                                        <p:cTn dur="2500"/>
                                        <p:tgtEl>
                                          <p:spTgt spid="100"/>
                                        </p:tgtEl>
                                        <p:attrNameLst>
                                          <p:attrName>ppt_h</p:attrName>
                                        </p:attrNameLst>
                                      </p:cBhvr>
                                      <p:tavLst>
                                        <p:tav fmla="" tm="0">
                                          <p:val>
                                            <p:strVal val="0"/>
                                          </p:val>
                                        </p:tav>
                                        <p:tav fmla="" tm="100000">
                                          <p:val>
                                            <p:strVal val="#ppt_h"/>
                                          </p:val>
                                        </p:tav>
                                      </p:tavLst>
                                    </p:anim>
                                  </p:childTnLst>
                                </p:cTn>
                              </p:par>
                              <p:par>
                                <p:cTn fill="hold" nodeType="withEffect" presetClass="entr" presetID="2" presetSubtype="2">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2500"/>
                                        <p:tgtEl>
                                          <p:spTgt spid="1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2500"/>
                                        <p:tgtEl>
                                          <p:spTgt spid="1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2500"/>
                                        <p:tgtEl>
                                          <p:spTgt spid="10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2500"/>
                                        <p:tgtEl>
                                          <p:spTgt spid="99"/>
                                        </p:tgtEl>
                                      </p:cBhvr>
                                    </p:animEffect>
                                  </p:childTnLst>
                                </p:cTn>
                              </p:par>
                              <p:par>
                                <p:cTn fill="hold" nodeType="withEffect" presetClass="entr" presetID="2" presetSubtype="2">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2800"/>
                                        <p:tgtEl>
                                          <p:spTgt spid="10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2500"/>
                                        <p:tgtEl>
                                          <p:spTgt spid="104"/>
                                        </p:tgtEl>
                                      </p:cBhvr>
                                    </p:animEffect>
                                  </p:childTnLst>
                                </p:cTn>
                              </p:par>
                              <p:par>
                                <p:cTn fill="hold" nodeType="withEffect" presetClass="entr" presetID="2" presetSubtype="2">
                                  <p:stCondLst>
                                    <p:cond delay="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2500"/>
                                        <p:tgtEl>
                                          <p:spTgt spid="10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25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25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type="title"/>
          </p:nvPr>
        </p:nvSpPr>
        <p:spPr>
          <a:xfrm>
            <a:off x="311700" y="257659"/>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E06666"/>
                </a:solidFill>
                <a:latin typeface="Comic Sans MS"/>
                <a:ea typeface="Comic Sans MS"/>
                <a:cs typeface="Comic Sans MS"/>
                <a:sym typeface="Comic Sans MS"/>
              </a:rPr>
              <a:t>Demo</a:t>
            </a:r>
            <a:endParaRPr sz="3000">
              <a:latin typeface="Comic Sans MS"/>
              <a:ea typeface="Comic Sans MS"/>
              <a:cs typeface="Comic Sans MS"/>
              <a:sym typeface="Comic Sans MS"/>
            </a:endParaRPr>
          </a:p>
        </p:txBody>
      </p:sp>
      <p:sp>
        <p:nvSpPr>
          <p:cNvPr id="114" name="Google Shape;114;p18"/>
          <p:cNvSpPr txBox="1"/>
          <p:nvPr/>
        </p:nvSpPr>
        <p:spPr>
          <a:xfrm>
            <a:off x="419625" y="1084900"/>
            <a:ext cx="3828300" cy="321600"/>
          </a:xfrm>
          <a:prstGeom prst="rect">
            <a:avLst/>
          </a:prstGeom>
          <a:solidFill>
            <a:srgbClr val="674EA7"/>
          </a:solidFill>
          <a:ln>
            <a:noFill/>
          </a:ln>
        </p:spPr>
        <p:txBody>
          <a:bodyPr anchorCtr="0" anchor="t" bIns="9125" lIns="91425" spcFirstLastPara="1" rIns="91425" wrap="square" tIns="9125">
            <a:noAutofit/>
          </a:bodyPr>
          <a:lstStyle/>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Create a virtual network between 2 namespaces</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 </a:t>
            </a:r>
            <a:r>
              <a:rPr lang="en" sz="800">
                <a:solidFill>
                  <a:schemeClr val="lt1"/>
                </a:solidFill>
                <a:latin typeface="Comic Sans MS"/>
                <a:ea typeface="Comic Sans MS"/>
                <a:cs typeface="Comic Sans MS"/>
                <a:sym typeface="Comic Sans MS"/>
              </a:rPr>
              <a:t>ip link add </a:t>
            </a:r>
            <a:r>
              <a:rPr lang="en" sz="800">
                <a:solidFill>
                  <a:srgbClr val="FF0000"/>
                </a:solidFill>
                <a:latin typeface="Comic Sans MS"/>
                <a:ea typeface="Comic Sans MS"/>
                <a:cs typeface="Comic Sans MS"/>
                <a:sym typeface="Comic Sans MS"/>
              </a:rPr>
              <a:t>veth-red</a:t>
            </a:r>
            <a:r>
              <a:rPr lang="en" sz="800">
                <a:solidFill>
                  <a:schemeClr val="lt1"/>
                </a:solidFill>
                <a:latin typeface="Comic Sans MS"/>
                <a:ea typeface="Comic Sans MS"/>
                <a:cs typeface="Comic Sans MS"/>
                <a:sym typeface="Comic Sans MS"/>
              </a:rPr>
              <a:t> type veth peer name </a:t>
            </a:r>
            <a:r>
              <a:rPr lang="en" sz="800">
                <a:solidFill>
                  <a:srgbClr val="0000FF"/>
                </a:solidFill>
                <a:latin typeface="Comic Sans MS"/>
                <a:ea typeface="Comic Sans MS"/>
                <a:cs typeface="Comic Sans MS"/>
                <a:sym typeface="Comic Sans MS"/>
              </a:rPr>
              <a:t>veth-blue</a:t>
            </a:r>
            <a:endParaRPr sz="800">
              <a:solidFill>
                <a:srgbClr val="FF0000"/>
              </a:solidFill>
              <a:latin typeface="Comic Sans MS"/>
              <a:ea typeface="Comic Sans MS"/>
              <a:cs typeface="Comic Sans MS"/>
              <a:sym typeface="Comic Sans MS"/>
            </a:endParaRPr>
          </a:p>
        </p:txBody>
      </p:sp>
      <p:sp>
        <p:nvSpPr>
          <p:cNvPr id="115" name="Google Shape;115;p18"/>
          <p:cNvSpPr/>
          <p:nvPr/>
        </p:nvSpPr>
        <p:spPr>
          <a:xfrm>
            <a:off x="4698350" y="1017725"/>
            <a:ext cx="2403600" cy="3086100"/>
          </a:xfrm>
          <a:prstGeom prst="roundRect">
            <a:avLst>
              <a:gd fmla="val 16667" name="adj"/>
            </a:avLst>
          </a:prstGeom>
          <a:no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a:off x="6598550" y="3315850"/>
            <a:ext cx="503400" cy="2451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omic Sans MS"/>
                <a:ea typeface="Comic Sans MS"/>
                <a:cs typeface="Comic Sans MS"/>
                <a:sym typeface="Comic Sans MS"/>
              </a:rPr>
              <a:t>eth0</a:t>
            </a:r>
            <a:endParaRPr sz="600">
              <a:latin typeface="Comic Sans MS"/>
              <a:ea typeface="Comic Sans MS"/>
              <a:cs typeface="Comic Sans MS"/>
              <a:sym typeface="Comic Sans MS"/>
            </a:endParaRPr>
          </a:p>
        </p:txBody>
      </p:sp>
      <p:cxnSp>
        <p:nvCxnSpPr>
          <p:cNvPr id="117" name="Google Shape;117;p18"/>
          <p:cNvCxnSpPr>
            <a:stCxn id="116" idx="3"/>
          </p:cNvCxnSpPr>
          <p:nvPr/>
        </p:nvCxnSpPr>
        <p:spPr>
          <a:xfrm flipH="1" rot="10800000">
            <a:off x="7101950" y="3431800"/>
            <a:ext cx="542100" cy="6600"/>
          </a:xfrm>
          <a:prstGeom prst="straightConnector1">
            <a:avLst/>
          </a:prstGeom>
          <a:noFill/>
          <a:ln cap="flat" cmpd="sng" w="9525">
            <a:solidFill>
              <a:schemeClr val="dk2"/>
            </a:solidFill>
            <a:prstDash val="solid"/>
            <a:round/>
            <a:headEnd len="med" w="med" type="none"/>
            <a:tailEnd len="med" w="med" type="none"/>
          </a:ln>
        </p:spPr>
      </p:cxnSp>
      <p:sp>
        <p:nvSpPr>
          <p:cNvPr id="118" name="Google Shape;118;p18"/>
          <p:cNvSpPr/>
          <p:nvPr/>
        </p:nvSpPr>
        <p:spPr>
          <a:xfrm>
            <a:off x="4853550" y="1336450"/>
            <a:ext cx="568200" cy="653400"/>
          </a:xfrm>
          <a:prstGeom prst="roundRect">
            <a:avLst>
              <a:gd fmla="val 16667" name="adj"/>
            </a:avLst>
          </a:prstGeom>
          <a:solidFill>
            <a:srgbClr val="EA9999"/>
          </a:solid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txBox="1"/>
          <p:nvPr/>
        </p:nvSpPr>
        <p:spPr>
          <a:xfrm>
            <a:off x="419625" y="1537300"/>
            <a:ext cx="3828300" cy="409500"/>
          </a:xfrm>
          <a:prstGeom prst="rect">
            <a:avLst/>
          </a:prstGeom>
          <a:solidFill>
            <a:srgbClr val="674EA7"/>
          </a:solidFill>
          <a:ln>
            <a:noFill/>
          </a:ln>
        </p:spPr>
        <p:txBody>
          <a:bodyPr anchorCtr="0" anchor="t" bIns="9125" lIns="91425" spcFirstLastPara="1" rIns="91425" wrap="square" tIns="9125">
            <a:noAutofit/>
          </a:bodyPr>
          <a:lstStyle/>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Attach the veth pair to namespaces</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 ip link set </a:t>
            </a:r>
            <a:r>
              <a:rPr lang="en" sz="800">
                <a:solidFill>
                  <a:srgbClr val="FF0000"/>
                </a:solidFill>
                <a:latin typeface="Comic Sans MS"/>
                <a:ea typeface="Comic Sans MS"/>
                <a:cs typeface="Comic Sans MS"/>
                <a:sym typeface="Comic Sans MS"/>
              </a:rPr>
              <a:t>veth-red</a:t>
            </a:r>
            <a:r>
              <a:rPr lang="en" sz="800">
                <a:solidFill>
                  <a:srgbClr val="FFFFFF"/>
                </a:solidFill>
                <a:latin typeface="Comic Sans MS"/>
                <a:ea typeface="Comic Sans MS"/>
                <a:cs typeface="Comic Sans MS"/>
                <a:sym typeface="Comic Sans MS"/>
              </a:rPr>
              <a:t> netns </a:t>
            </a:r>
            <a:r>
              <a:rPr lang="en" sz="800">
                <a:solidFill>
                  <a:srgbClr val="FF0000"/>
                </a:solidFill>
                <a:latin typeface="Comic Sans MS"/>
                <a:ea typeface="Comic Sans MS"/>
                <a:cs typeface="Comic Sans MS"/>
                <a:sym typeface="Comic Sans MS"/>
              </a:rPr>
              <a:t>red</a:t>
            </a:r>
            <a:endParaRPr sz="800">
              <a:solidFill>
                <a:srgbClr val="FF0000"/>
              </a:solidFill>
              <a:latin typeface="Comic Sans MS"/>
              <a:ea typeface="Comic Sans MS"/>
              <a:cs typeface="Comic Sans MS"/>
              <a:sym typeface="Comic Sans MS"/>
            </a:endParaRPr>
          </a:p>
          <a:p>
            <a:pPr indent="0" lvl="0" marL="0" rtl="0" algn="l">
              <a:spcBef>
                <a:spcPts val="0"/>
              </a:spcBef>
              <a:spcAft>
                <a:spcPts val="0"/>
              </a:spcAft>
              <a:buClr>
                <a:schemeClr val="dk1"/>
              </a:buClr>
              <a:buSzPts val="1100"/>
              <a:buFont typeface="Arial"/>
              <a:buNone/>
            </a:pPr>
            <a:r>
              <a:rPr lang="en" sz="800">
                <a:solidFill>
                  <a:schemeClr val="lt1"/>
                </a:solidFill>
                <a:latin typeface="Comic Sans MS"/>
                <a:ea typeface="Comic Sans MS"/>
                <a:cs typeface="Comic Sans MS"/>
                <a:sym typeface="Comic Sans MS"/>
              </a:rPr>
              <a:t>$ ip link set </a:t>
            </a:r>
            <a:r>
              <a:rPr lang="en" sz="800">
                <a:solidFill>
                  <a:srgbClr val="0000FF"/>
                </a:solidFill>
                <a:latin typeface="Comic Sans MS"/>
                <a:ea typeface="Comic Sans MS"/>
                <a:cs typeface="Comic Sans MS"/>
                <a:sym typeface="Comic Sans MS"/>
              </a:rPr>
              <a:t>veth-blue</a:t>
            </a:r>
            <a:r>
              <a:rPr lang="en" sz="800">
                <a:solidFill>
                  <a:schemeClr val="lt1"/>
                </a:solidFill>
                <a:latin typeface="Comic Sans MS"/>
                <a:ea typeface="Comic Sans MS"/>
                <a:cs typeface="Comic Sans MS"/>
                <a:sym typeface="Comic Sans MS"/>
              </a:rPr>
              <a:t> netns </a:t>
            </a:r>
            <a:r>
              <a:rPr lang="en" sz="800">
                <a:solidFill>
                  <a:srgbClr val="0000FF"/>
                </a:solidFill>
                <a:latin typeface="Comic Sans MS"/>
                <a:ea typeface="Comic Sans MS"/>
                <a:cs typeface="Comic Sans MS"/>
                <a:sym typeface="Comic Sans MS"/>
              </a:rPr>
              <a:t>blue</a:t>
            </a:r>
            <a:endParaRPr sz="800">
              <a:solidFill>
                <a:srgbClr val="FF0000"/>
              </a:solidFill>
              <a:latin typeface="Comic Sans MS"/>
              <a:ea typeface="Comic Sans MS"/>
              <a:cs typeface="Comic Sans MS"/>
              <a:sym typeface="Comic Sans MS"/>
            </a:endParaRPr>
          </a:p>
          <a:p>
            <a:pPr indent="0" lvl="0" marL="0" rtl="0" algn="l">
              <a:spcBef>
                <a:spcPts val="0"/>
              </a:spcBef>
              <a:spcAft>
                <a:spcPts val="0"/>
              </a:spcAft>
              <a:buNone/>
            </a:pPr>
            <a:r>
              <a:t/>
            </a:r>
            <a:endParaRPr sz="800">
              <a:solidFill>
                <a:srgbClr val="FF0000"/>
              </a:solidFill>
              <a:latin typeface="Comic Sans MS"/>
              <a:ea typeface="Comic Sans MS"/>
              <a:cs typeface="Comic Sans MS"/>
              <a:sym typeface="Comic Sans MS"/>
            </a:endParaRPr>
          </a:p>
        </p:txBody>
      </p:sp>
      <p:sp>
        <p:nvSpPr>
          <p:cNvPr id="120" name="Google Shape;120;p18"/>
          <p:cNvSpPr/>
          <p:nvPr/>
        </p:nvSpPr>
        <p:spPr>
          <a:xfrm>
            <a:off x="6238829" y="1336450"/>
            <a:ext cx="568200" cy="653400"/>
          </a:xfrm>
          <a:prstGeom prst="roundRect">
            <a:avLst>
              <a:gd fmla="val 16667" name="adj"/>
            </a:avLst>
          </a:prstGeom>
          <a:solidFill>
            <a:srgbClr val="6D9EEB"/>
          </a:solid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txBox="1"/>
          <p:nvPr/>
        </p:nvSpPr>
        <p:spPr>
          <a:xfrm>
            <a:off x="419625" y="2077600"/>
            <a:ext cx="3828300" cy="409500"/>
          </a:xfrm>
          <a:prstGeom prst="rect">
            <a:avLst/>
          </a:prstGeom>
          <a:solidFill>
            <a:srgbClr val="674EA7"/>
          </a:solidFill>
          <a:ln>
            <a:noFill/>
          </a:ln>
        </p:spPr>
        <p:txBody>
          <a:bodyPr anchorCtr="0" anchor="t" bIns="9125" lIns="91425" spcFirstLastPara="1" rIns="91425" wrap="square" tIns="9125">
            <a:noAutofit/>
          </a:bodyPr>
          <a:lstStyle/>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Assign ip address</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 ip -n </a:t>
            </a:r>
            <a:r>
              <a:rPr lang="en" sz="800">
                <a:solidFill>
                  <a:srgbClr val="FF0000"/>
                </a:solidFill>
                <a:latin typeface="Comic Sans MS"/>
                <a:ea typeface="Comic Sans MS"/>
                <a:cs typeface="Comic Sans MS"/>
                <a:sym typeface="Comic Sans MS"/>
              </a:rPr>
              <a:t>red</a:t>
            </a:r>
            <a:r>
              <a:rPr lang="en" sz="800">
                <a:solidFill>
                  <a:srgbClr val="FFFFFF"/>
                </a:solidFill>
                <a:latin typeface="Comic Sans MS"/>
                <a:ea typeface="Comic Sans MS"/>
                <a:cs typeface="Comic Sans MS"/>
                <a:sym typeface="Comic Sans MS"/>
              </a:rPr>
              <a:t> addr add 192.168.15.1/24 dev </a:t>
            </a:r>
            <a:r>
              <a:rPr lang="en" sz="800">
                <a:solidFill>
                  <a:srgbClr val="FF0000"/>
                </a:solidFill>
                <a:latin typeface="Comic Sans MS"/>
                <a:ea typeface="Comic Sans MS"/>
                <a:cs typeface="Comic Sans MS"/>
                <a:sym typeface="Comic Sans MS"/>
              </a:rPr>
              <a:t>veth-red</a:t>
            </a:r>
            <a:endParaRPr sz="800">
              <a:solidFill>
                <a:srgbClr val="FF0000"/>
              </a:solidFill>
              <a:latin typeface="Comic Sans MS"/>
              <a:ea typeface="Comic Sans MS"/>
              <a:cs typeface="Comic Sans MS"/>
              <a:sym typeface="Comic Sans MS"/>
            </a:endParaRPr>
          </a:p>
          <a:p>
            <a:pPr indent="0" lvl="0" marL="0" rtl="0" algn="l">
              <a:spcBef>
                <a:spcPts val="0"/>
              </a:spcBef>
              <a:spcAft>
                <a:spcPts val="0"/>
              </a:spcAft>
              <a:buNone/>
            </a:pPr>
            <a:r>
              <a:rPr lang="en" sz="800">
                <a:solidFill>
                  <a:schemeClr val="lt1"/>
                </a:solidFill>
                <a:latin typeface="Comic Sans MS"/>
                <a:ea typeface="Comic Sans MS"/>
                <a:cs typeface="Comic Sans MS"/>
                <a:sym typeface="Comic Sans MS"/>
              </a:rPr>
              <a:t>$ ip -n </a:t>
            </a:r>
            <a:r>
              <a:rPr lang="en" sz="800">
                <a:solidFill>
                  <a:srgbClr val="0000FF"/>
                </a:solidFill>
                <a:latin typeface="Comic Sans MS"/>
                <a:ea typeface="Comic Sans MS"/>
                <a:cs typeface="Comic Sans MS"/>
                <a:sym typeface="Comic Sans MS"/>
              </a:rPr>
              <a:t>blue</a:t>
            </a:r>
            <a:r>
              <a:rPr lang="en" sz="800">
                <a:solidFill>
                  <a:schemeClr val="lt1"/>
                </a:solidFill>
                <a:latin typeface="Comic Sans MS"/>
                <a:ea typeface="Comic Sans MS"/>
                <a:cs typeface="Comic Sans MS"/>
                <a:sym typeface="Comic Sans MS"/>
              </a:rPr>
              <a:t> addr add 192.168.15.2/24 dev </a:t>
            </a:r>
            <a:r>
              <a:rPr lang="en" sz="800">
                <a:solidFill>
                  <a:srgbClr val="0000FF"/>
                </a:solidFill>
                <a:latin typeface="Comic Sans MS"/>
                <a:ea typeface="Comic Sans MS"/>
                <a:cs typeface="Comic Sans MS"/>
                <a:sym typeface="Comic Sans MS"/>
              </a:rPr>
              <a:t>veth-blue</a:t>
            </a:r>
            <a:endParaRPr sz="800">
              <a:solidFill>
                <a:srgbClr val="0000FF"/>
              </a:solidFill>
              <a:latin typeface="Comic Sans MS"/>
              <a:ea typeface="Comic Sans MS"/>
              <a:cs typeface="Comic Sans MS"/>
              <a:sym typeface="Comic Sans MS"/>
            </a:endParaRPr>
          </a:p>
          <a:p>
            <a:pPr indent="0" lvl="0" marL="0" rtl="0" algn="l">
              <a:spcBef>
                <a:spcPts val="0"/>
              </a:spcBef>
              <a:spcAft>
                <a:spcPts val="0"/>
              </a:spcAft>
              <a:buNone/>
            </a:pPr>
            <a:r>
              <a:t/>
            </a:r>
            <a:endParaRPr sz="800">
              <a:solidFill>
                <a:srgbClr val="FF0000"/>
              </a:solidFill>
              <a:latin typeface="Comic Sans MS"/>
              <a:ea typeface="Comic Sans MS"/>
              <a:cs typeface="Comic Sans MS"/>
              <a:sym typeface="Comic Sans MS"/>
            </a:endParaRPr>
          </a:p>
        </p:txBody>
      </p:sp>
      <p:sp>
        <p:nvSpPr>
          <p:cNvPr id="122" name="Google Shape;122;p18"/>
          <p:cNvSpPr txBox="1"/>
          <p:nvPr/>
        </p:nvSpPr>
        <p:spPr>
          <a:xfrm>
            <a:off x="419625" y="2617900"/>
            <a:ext cx="3828300" cy="409500"/>
          </a:xfrm>
          <a:prstGeom prst="rect">
            <a:avLst/>
          </a:prstGeom>
          <a:solidFill>
            <a:srgbClr val="674EA7"/>
          </a:solidFill>
          <a:ln>
            <a:noFill/>
          </a:ln>
        </p:spPr>
        <p:txBody>
          <a:bodyPr anchorCtr="0" anchor="t" bIns="9125" lIns="91425" spcFirstLastPara="1" rIns="91425" wrap="square" tIns="9125">
            <a:noAutofit/>
          </a:bodyPr>
          <a:lstStyle/>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Make interface up</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 ip -n </a:t>
            </a:r>
            <a:r>
              <a:rPr lang="en" sz="800">
                <a:solidFill>
                  <a:srgbClr val="FF0000"/>
                </a:solidFill>
                <a:latin typeface="Comic Sans MS"/>
                <a:ea typeface="Comic Sans MS"/>
                <a:cs typeface="Comic Sans MS"/>
                <a:sym typeface="Comic Sans MS"/>
              </a:rPr>
              <a:t>red</a:t>
            </a:r>
            <a:r>
              <a:rPr lang="en" sz="800">
                <a:solidFill>
                  <a:srgbClr val="FFFFFF"/>
                </a:solidFill>
                <a:latin typeface="Comic Sans MS"/>
                <a:ea typeface="Comic Sans MS"/>
                <a:cs typeface="Comic Sans MS"/>
                <a:sym typeface="Comic Sans MS"/>
              </a:rPr>
              <a:t> link set </a:t>
            </a:r>
            <a:r>
              <a:rPr lang="en" sz="800">
                <a:solidFill>
                  <a:srgbClr val="FF0000"/>
                </a:solidFill>
                <a:latin typeface="Comic Sans MS"/>
                <a:ea typeface="Comic Sans MS"/>
                <a:cs typeface="Comic Sans MS"/>
                <a:sym typeface="Comic Sans MS"/>
              </a:rPr>
              <a:t>veth-red</a:t>
            </a:r>
            <a:r>
              <a:rPr lang="en" sz="800">
                <a:solidFill>
                  <a:srgbClr val="FFFFFF"/>
                </a:solidFill>
                <a:latin typeface="Comic Sans MS"/>
                <a:ea typeface="Comic Sans MS"/>
                <a:cs typeface="Comic Sans MS"/>
                <a:sym typeface="Comic Sans MS"/>
              </a:rPr>
              <a:t> up</a:t>
            </a:r>
            <a:endParaRPr sz="800">
              <a:solidFill>
                <a:srgbClr val="FF0000"/>
              </a:solidFill>
              <a:latin typeface="Comic Sans MS"/>
              <a:ea typeface="Comic Sans MS"/>
              <a:cs typeface="Comic Sans MS"/>
              <a:sym typeface="Comic Sans MS"/>
            </a:endParaRPr>
          </a:p>
          <a:p>
            <a:pPr indent="0" lvl="0" marL="0" rtl="0" algn="l">
              <a:spcBef>
                <a:spcPts val="0"/>
              </a:spcBef>
              <a:spcAft>
                <a:spcPts val="0"/>
              </a:spcAft>
              <a:buNone/>
            </a:pPr>
            <a:r>
              <a:rPr lang="en" sz="800">
                <a:solidFill>
                  <a:schemeClr val="lt1"/>
                </a:solidFill>
                <a:latin typeface="Comic Sans MS"/>
                <a:ea typeface="Comic Sans MS"/>
                <a:cs typeface="Comic Sans MS"/>
                <a:sym typeface="Comic Sans MS"/>
              </a:rPr>
              <a:t>$ ip -n </a:t>
            </a:r>
            <a:r>
              <a:rPr lang="en" sz="800">
                <a:solidFill>
                  <a:srgbClr val="0000FF"/>
                </a:solidFill>
                <a:latin typeface="Comic Sans MS"/>
                <a:ea typeface="Comic Sans MS"/>
                <a:cs typeface="Comic Sans MS"/>
                <a:sym typeface="Comic Sans MS"/>
              </a:rPr>
              <a:t>blue</a:t>
            </a:r>
            <a:r>
              <a:rPr lang="en" sz="800">
                <a:solidFill>
                  <a:schemeClr val="lt1"/>
                </a:solidFill>
                <a:latin typeface="Comic Sans MS"/>
                <a:ea typeface="Comic Sans MS"/>
                <a:cs typeface="Comic Sans MS"/>
                <a:sym typeface="Comic Sans MS"/>
              </a:rPr>
              <a:t> link set </a:t>
            </a:r>
            <a:r>
              <a:rPr lang="en" sz="800">
                <a:solidFill>
                  <a:srgbClr val="0000FF"/>
                </a:solidFill>
                <a:latin typeface="Comic Sans MS"/>
                <a:ea typeface="Comic Sans MS"/>
                <a:cs typeface="Comic Sans MS"/>
                <a:sym typeface="Comic Sans MS"/>
              </a:rPr>
              <a:t>veth-blue</a:t>
            </a:r>
            <a:r>
              <a:rPr lang="en" sz="800">
                <a:solidFill>
                  <a:schemeClr val="lt1"/>
                </a:solidFill>
                <a:latin typeface="Comic Sans MS"/>
                <a:ea typeface="Comic Sans MS"/>
                <a:cs typeface="Comic Sans MS"/>
                <a:sym typeface="Comic Sans MS"/>
              </a:rPr>
              <a:t> up</a:t>
            </a:r>
            <a:endParaRPr sz="800">
              <a:solidFill>
                <a:srgbClr val="FF0000"/>
              </a:solidFill>
              <a:latin typeface="Comic Sans MS"/>
              <a:ea typeface="Comic Sans MS"/>
              <a:cs typeface="Comic Sans MS"/>
              <a:sym typeface="Comic Sans MS"/>
            </a:endParaRPr>
          </a:p>
          <a:p>
            <a:pPr indent="0" lvl="0" marL="0" rtl="0" algn="l">
              <a:spcBef>
                <a:spcPts val="0"/>
              </a:spcBef>
              <a:spcAft>
                <a:spcPts val="0"/>
              </a:spcAft>
              <a:buNone/>
            </a:pPr>
            <a:r>
              <a:t/>
            </a:r>
            <a:endParaRPr sz="800">
              <a:solidFill>
                <a:srgbClr val="FF0000"/>
              </a:solidFill>
              <a:latin typeface="Comic Sans MS"/>
              <a:ea typeface="Comic Sans MS"/>
              <a:cs typeface="Comic Sans MS"/>
              <a:sym typeface="Comic Sans MS"/>
            </a:endParaRPr>
          </a:p>
        </p:txBody>
      </p:sp>
      <p:sp>
        <p:nvSpPr>
          <p:cNvPr id="123" name="Google Shape;123;p18"/>
          <p:cNvSpPr txBox="1"/>
          <p:nvPr/>
        </p:nvSpPr>
        <p:spPr>
          <a:xfrm>
            <a:off x="419625" y="3151450"/>
            <a:ext cx="3828300" cy="687300"/>
          </a:xfrm>
          <a:prstGeom prst="rect">
            <a:avLst/>
          </a:prstGeom>
          <a:solidFill>
            <a:srgbClr val="674EA7"/>
          </a:solidFill>
          <a:ln>
            <a:noFill/>
          </a:ln>
        </p:spPr>
        <p:txBody>
          <a:bodyPr anchorCtr="0" anchor="t" bIns="9125" lIns="91425" spcFirstLastPara="1" rIns="91425" wrap="square" tIns="9125">
            <a:noAutofit/>
          </a:bodyPr>
          <a:lstStyle/>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Now check route table</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 ip netns exec </a:t>
            </a:r>
            <a:r>
              <a:rPr lang="en" sz="800">
                <a:solidFill>
                  <a:srgbClr val="FF0000"/>
                </a:solidFill>
                <a:latin typeface="Comic Sans MS"/>
                <a:ea typeface="Comic Sans MS"/>
                <a:cs typeface="Comic Sans MS"/>
                <a:sym typeface="Comic Sans MS"/>
              </a:rPr>
              <a:t>red</a:t>
            </a:r>
            <a:r>
              <a:rPr lang="en" sz="800">
                <a:solidFill>
                  <a:srgbClr val="FFFFFF"/>
                </a:solidFill>
                <a:latin typeface="Comic Sans MS"/>
                <a:ea typeface="Comic Sans MS"/>
                <a:cs typeface="Comic Sans MS"/>
                <a:sym typeface="Comic Sans MS"/>
              </a:rPr>
              <a:t> route</a:t>
            </a:r>
            <a:endParaRPr sz="800">
              <a:solidFill>
                <a:srgbClr val="FF0000"/>
              </a:solidFill>
              <a:latin typeface="Comic Sans MS"/>
              <a:ea typeface="Comic Sans MS"/>
              <a:cs typeface="Comic Sans MS"/>
              <a:sym typeface="Comic Sans MS"/>
            </a:endParaRPr>
          </a:p>
          <a:p>
            <a:pPr indent="0" lvl="0" marL="0" rtl="0" algn="l">
              <a:spcBef>
                <a:spcPts val="0"/>
              </a:spcBef>
              <a:spcAft>
                <a:spcPts val="0"/>
              </a:spcAft>
              <a:buNone/>
            </a:pPr>
            <a:r>
              <a:rPr lang="en" sz="800">
                <a:solidFill>
                  <a:schemeClr val="lt1"/>
                </a:solidFill>
                <a:latin typeface="Comic Sans MS"/>
                <a:ea typeface="Comic Sans MS"/>
                <a:cs typeface="Comic Sans MS"/>
                <a:sym typeface="Comic Sans MS"/>
              </a:rPr>
              <a:t>Kernel IP routing table</a:t>
            </a:r>
            <a:endParaRPr sz="800">
              <a:solidFill>
                <a:schemeClr val="lt1"/>
              </a:solidFill>
              <a:latin typeface="Comic Sans MS"/>
              <a:ea typeface="Comic Sans MS"/>
              <a:cs typeface="Comic Sans MS"/>
              <a:sym typeface="Comic Sans MS"/>
            </a:endParaRPr>
          </a:p>
          <a:p>
            <a:pPr indent="0" lvl="0" marL="0" rtl="0" algn="l">
              <a:spcBef>
                <a:spcPts val="0"/>
              </a:spcBef>
              <a:spcAft>
                <a:spcPts val="0"/>
              </a:spcAft>
              <a:buNone/>
            </a:pPr>
            <a:r>
              <a:rPr lang="en" sz="800">
                <a:solidFill>
                  <a:schemeClr val="lt1"/>
                </a:solidFill>
                <a:latin typeface="Comic Sans MS"/>
                <a:ea typeface="Comic Sans MS"/>
                <a:cs typeface="Comic Sans MS"/>
                <a:sym typeface="Comic Sans MS"/>
              </a:rPr>
              <a:t>Destination     Gateway         Genmask         Flags Metric Ref    Use Iface</a:t>
            </a:r>
            <a:endParaRPr sz="800">
              <a:solidFill>
                <a:schemeClr val="lt1"/>
              </a:solidFill>
              <a:latin typeface="Comic Sans MS"/>
              <a:ea typeface="Comic Sans MS"/>
              <a:cs typeface="Comic Sans MS"/>
              <a:sym typeface="Comic Sans MS"/>
            </a:endParaRPr>
          </a:p>
          <a:p>
            <a:pPr indent="0" lvl="0" marL="0" rtl="0" algn="l">
              <a:spcBef>
                <a:spcPts val="0"/>
              </a:spcBef>
              <a:spcAft>
                <a:spcPts val="0"/>
              </a:spcAft>
              <a:buNone/>
            </a:pPr>
            <a:r>
              <a:rPr lang="en" sz="800">
                <a:solidFill>
                  <a:schemeClr val="lt1"/>
                </a:solidFill>
                <a:latin typeface="Comic Sans MS"/>
                <a:ea typeface="Comic Sans MS"/>
                <a:cs typeface="Comic Sans MS"/>
                <a:sym typeface="Comic Sans MS"/>
              </a:rPr>
              <a:t>192.168.15.0    *               255.255.255.0   U     0      0        0 veth-red</a:t>
            </a:r>
            <a:endParaRPr sz="800">
              <a:solidFill>
                <a:schemeClr val="lt1"/>
              </a:solidFill>
              <a:latin typeface="Comic Sans MS"/>
              <a:ea typeface="Comic Sans MS"/>
              <a:cs typeface="Comic Sans MS"/>
              <a:sym typeface="Comic Sans MS"/>
            </a:endParaRPr>
          </a:p>
          <a:p>
            <a:pPr indent="0" lvl="0" marL="0" rtl="0" algn="l">
              <a:spcBef>
                <a:spcPts val="0"/>
              </a:spcBef>
              <a:spcAft>
                <a:spcPts val="0"/>
              </a:spcAft>
              <a:buNone/>
            </a:pPr>
            <a:r>
              <a:t/>
            </a:r>
            <a:endParaRPr sz="800">
              <a:solidFill>
                <a:schemeClr val="lt1"/>
              </a:solidFill>
              <a:latin typeface="Comic Sans MS"/>
              <a:ea typeface="Comic Sans MS"/>
              <a:cs typeface="Comic Sans MS"/>
              <a:sym typeface="Comic Sans MS"/>
            </a:endParaRPr>
          </a:p>
          <a:p>
            <a:pPr indent="0" lvl="0" marL="0" rtl="0" algn="l">
              <a:spcBef>
                <a:spcPts val="0"/>
              </a:spcBef>
              <a:spcAft>
                <a:spcPts val="0"/>
              </a:spcAft>
              <a:buNone/>
            </a:pPr>
            <a:r>
              <a:t/>
            </a:r>
            <a:endParaRPr sz="800">
              <a:solidFill>
                <a:srgbClr val="FF0000"/>
              </a:solidFill>
              <a:latin typeface="Comic Sans MS"/>
              <a:ea typeface="Comic Sans MS"/>
              <a:cs typeface="Comic Sans MS"/>
              <a:sym typeface="Comic Sans MS"/>
            </a:endParaRPr>
          </a:p>
        </p:txBody>
      </p:sp>
      <p:grpSp>
        <p:nvGrpSpPr>
          <p:cNvPr id="124" name="Google Shape;124;p18"/>
          <p:cNvGrpSpPr/>
          <p:nvPr/>
        </p:nvGrpSpPr>
        <p:grpSpPr>
          <a:xfrm>
            <a:off x="4948375" y="2382450"/>
            <a:ext cx="1765100" cy="189300"/>
            <a:chOff x="4992275" y="2382450"/>
            <a:chExt cx="1765100" cy="189300"/>
          </a:xfrm>
        </p:grpSpPr>
        <p:sp>
          <p:nvSpPr>
            <p:cNvPr id="125" name="Google Shape;125;p18"/>
            <p:cNvSpPr/>
            <p:nvPr/>
          </p:nvSpPr>
          <p:spPr>
            <a:xfrm>
              <a:off x="4992275" y="2382450"/>
              <a:ext cx="468900" cy="189300"/>
            </a:xfrm>
            <a:prstGeom prst="roundRect">
              <a:avLst>
                <a:gd fmla="val 16667" name="adj"/>
              </a:avLst>
            </a:prstGeom>
            <a:solidFill>
              <a:srgbClr val="EA999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solidFill>
                    <a:srgbClr val="FF0000"/>
                  </a:solidFill>
                  <a:latin typeface="Comic Sans MS"/>
                  <a:ea typeface="Comic Sans MS"/>
                  <a:cs typeface="Comic Sans MS"/>
                  <a:sym typeface="Comic Sans MS"/>
                </a:rPr>
                <a:t>veth-red</a:t>
              </a:r>
              <a:endParaRPr sz="500">
                <a:solidFill>
                  <a:srgbClr val="FF0000"/>
                </a:solidFill>
                <a:latin typeface="Comic Sans MS"/>
                <a:ea typeface="Comic Sans MS"/>
                <a:cs typeface="Comic Sans MS"/>
                <a:sym typeface="Comic Sans MS"/>
              </a:endParaRPr>
            </a:p>
          </p:txBody>
        </p:sp>
        <p:sp>
          <p:nvSpPr>
            <p:cNvPr id="126" name="Google Shape;126;p18"/>
            <p:cNvSpPr/>
            <p:nvPr/>
          </p:nvSpPr>
          <p:spPr>
            <a:xfrm>
              <a:off x="6288475" y="2382450"/>
              <a:ext cx="468900" cy="189300"/>
            </a:xfrm>
            <a:prstGeom prst="roundRect">
              <a:avLst>
                <a:gd fmla="val 16667" name="adj"/>
              </a:avLst>
            </a:prstGeom>
            <a:solidFill>
              <a:srgbClr val="6D9EEB"/>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500">
                  <a:latin typeface="Comic Sans MS"/>
                  <a:ea typeface="Comic Sans MS"/>
                  <a:cs typeface="Comic Sans MS"/>
                  <a:sym typeface="Comic Sans MS"/>
                </a:rPr>
                <a:t>veth-blu</a:t>
              </a:r>
              <a:endParaRPr sz="500">
                <a:latin typeface="Comic Sans MS"/>
                <a:ea typeface="Comic Sans MS"/>
                <a:cs typeface="Comic Sans MS"/>
                <a:sym typeface="Comic Sans MS"/>
              </a:endParaRPr>
            </a:p>
          </p:txBody>
        </p:sp>
        <p:cxnSp>
          <p:nvCxnSpPr>
            <p:cNvPr id="127" name="Google Shape;127;p18"/>
            <p:cNvCxnSpPr>
              <a:stCxn id="125" idx="3"/>
              <a:endCxn id="126" idx="1"/>
            </p:cNvCxnSpPr>
            <p:nvPr/>
          </p:nvCxnSpPr>
          <p:spPr>
            <a:xfrm>
              <a:off x="5461175" y="2477100"/>
              <a:ext cx="827400" cy="0"/>
            </a:xfrm>
            <a:prstGeom prst="straightConnector1">
              <a:avLst/>
            </a:prstGeom>
            <a:noFill/>
            <a:ln cap="flat" cmpd="sng" w="9525">
              <a:solidFill>
                <a:schemeClr val="dk2"/>
              </a:solidFill>
              <a:prstDash val="dash"/>
              <a:round/>
              <a:headEnd len="med" w="med" type="none"/>
              <a:tailEnd len="med" w="med" type="none"/>
            </a:ln>
          </p:spPr>
        </p:cxnSp>
      </p:grpSp>
      <p:grpSp>
        <p:nvGrpSpPr>
          <p:cNvPr id="128" name="Google Shape;128;p18"/>
          <p:cNvGrpSpPr/>
          <p:nvPr/>
        </p:nvGrpSpPr>
        <p:grpSpPr>
          <a:xfrm>
            <a:off x="4948386" y="1647400"/>
            <a:ext cx="1765100" cy="189300"/>
            <a:chOff x="4992275" y="2382450"/>
            <a:chExt cx="1765100" cy="189300"/>
          </a:xfrm>
        </p:grpSpPr>
        <p:sp>
          <p:nvSpPr>
            <p:cNvPr id="129" name="Google Shape;129;p18"/>
            <p:cNvSpPr/>
            <p:nvPr/>
          </p:nvSpPr>
          <p:spPr>
            <a:xfrm>
              <a:off x="4992275" y="2382450"/>
              <a:ext cx="468900" cy="189300"/>
            </a:xfrm>
            <a:prstGeom prst="roundRect">
              <a:avLst>
                <a:gd fmla="val 16667" name="adj"/>
              </a:avLst>
            </a:prstGeom>
            <a:solidFill>
              <a:srgbClr val="EA999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solidFill>
                    <a:srgbClr val="FF0000"/>
                  </a:solidFill>
                  <a:latin typeface="Comic Sans MS"/>
                  <a:ea typeface="Comic Sans MS"/>
                  <a:cs typeface="Comic Sans MS"/>
                  <a:sym typeface="Comic Sans MS"/>
                </a:rPr>
                <a:t>veth-red</a:t>
              </a:r>
              <a:endParaRPr sz="500">
                <a:solidFill>
                  <a:srgbClr val="FF0000"/>
                </a:solidFill>
                <a:latin typeface="Comic Sans MS"/>
                <a:ea typeface="Comic Sans MS"/>
                <a:cs typeface="Comic Sans MS"/>
                <a:sym typeface="Comic Sans MS"/>
              </a:endParaRPr>
            </a:p>
          </p:txBody>
        </p:sp>
        <p:sp>
          <p:nvSpPr>
            <p:cNvPr id="130" name="Google Shape;130;p18"/>
            <p:cNvSpPr/>
            <p:nvPr/>
          </p:nvSpPr>
          <p:spPr>
            <a:xfrm>
              <a:off x="6288475" y="2382450"/>
              <a:ext cx="468900" cy="189300"/>
            </a:xfrm>
            <a:prstGeom prst="roundRect">
              <a:avLst>
                <a:gd fmla="val 16667" name="adj"/>
              </a:avLst>
            </a:prstGeom>
            <a:solidFill>
              <a:srgbClr val="6D9EEB"/>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500">
                  <a:latin typeface="Comic Sans MS"/>
                  <a:ea typeface="Comic Sans MS"/>
                  <a:cs typeface="Comic Sans MS"/>
                  <a:sym typeface="Comic Sans MS"/>
                </a:rPr>
                <a:t>veth-blu</a:t>
              </a:r>
              <a:endParaRPr sz="500">
                <a:latin typeface="Comic Sans MS"/>
                <a:ea typeface="Comic Sans MS"/>
                <a:cs typeface="Comic Sans MS"/>
                <a:sym typeface="Comic Sans MS"/>
              </a:endParaRPr>
            </a:p>
          </p:txBody>
        </p:sp>
        <p:cxnSp>
          <p:nvCxnSpPr>
            <p:cNvPr id="131" name="Google Shape;131;p18"/>
            <p:cNvCxnSpPr>
              <a:stCxn id="129" idx="3"/>
              <a:endCxn id="130" idx="1"/>
            </p:cNvCxnSpPr>
            <p:nvPr/>
          </p:nvCxnSpPr>
          <p:spPr>
            <a:xfrm>
              <a:off x="5461175" y="2477100"/>
              <a:ext cx="827400" cy="0"/>
            </a:xfrm>
            <a:prstGeom prst="straightConnector1">
              <a:avLst/>
            </a:prstGeom>
            <a:noFill/>
            <a:ln cap="flat" cmpd="sng" w="9525">
              <a:solidFill>
                <a:schemeClr val="dk2"/>
              </a:solidFill>
              <a:prstDash val="dash"/>
              <a:round/>
              <a:headEnd len="med" w="med" type="none"/>
              <a:tailEnd len="med" w="med" type="none"/>
            </a:ln>
          </p:spPr>
        </p:cxnSp>
      </p:grpSp>
      <p:sp>
        <p:nvSpPr>
          <p:cNvPr id="132" name="Google Shape;132;p18"/>
          <p:cNvSpPr txBox="1"/>
          <p:nvPr/>
        </p:nvSpPr>
        <p:spPr>
          <a:xfrm>
            <a:off x="419625" y="3962800"/>
            <a:ext cx="3828300" cy="687300"/>
          </a:xfrm>
          <a:prstGeom prst="rect">
            <a:avLst/>
          </a:prstGeom>
          <a:solidFill>
            <a:srgbClr val="674EA7"/>
          </a:solidFill>
          <a:ln>
            <a:noFill/>
          </a:ln>
        </p:spPr>
        <p:txBody>
          <a:bodyPr anchorCtr="0" anchor="t" bIns="9125" lIns="91425" spcFirstLastPara="1" rIns="91425" wrap="square" tIns="9125">
            <a:noAutofit/>
          </a:bodyPr>
          <a:lstStyle/>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Now check ping</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 ip netns exec </a:t>
            </a:r>
            <a:r>
              <a:rPr lang="en" sz="800">
                <a:solidFill>
                  <a:srgbClr val="FF0000"/>
                </a:solidFill>
                <a:latin typeface="Comic Sans MS"/>
                <a:ea typeface="Comic Sans MS"/>
                <a:cs typeface="Comic Sans MS"/>
                <a:sym typeface="Comic Sans MS"/>
              </a:rPr>
              <a:t>red</a:t>
            </a:r>
            <a:r>
              <a:rPr lang="en" sz="800">
                <a:solidFill>
                  <a:srgbClr val="FFFFFF"/>
                </a:solidFill>
                <a:latin typeface="Comic Sans MS"/>
                <a:ea typeface="Comic Sans MS"/>
                <a:cs typeface="Comic Sans MS"/>
                <a:sym typeface="Comic Sans MS"/>
              </a:rPr>
              <a:t> ping 192.168.15.2</a:t>
            </a:r>
            <a:endParaRPr sz="800">
              <a:solidFill>
                <a:srgbClr val="FF0000"/>
              </a:solidFill>
              <a:latin typeface="Comic Sans MS"/>
              <a:ea typeface="Comic Sans MS"/>
              <a:cs typeface="Comic Sans MS"/>
              <a:sym typeface="Comic Sans MS"/>
            </a:endParaRPr>
          </a:p>
          <a:p>
            <a:pPr indent="0" lvl="0" marL="0" rtl="0" algn="l">
              <a:spcBef>
                <a:spcPts val="0"/>
              </a:spcBef>
              <a:spcAft>
                <a:spcPts val="0"/>
              </a:spcAft>
              <a:buNone/>
            </a:pPr>
            <a:r>
              <a:rPr lang="en" sz="800">
                <a:solidFill>
                  <a:schemeClr val="lt1"/>
                </a:solidFill>
                <a:latin typeface="Comic Sans MS"/>
                <a:ea typeface="Comic Sans MS"/>
                <a:cs typeface="Comic Sans MS"/>
                <a:sym typeface="Comic Sans MS"/>
              </a:rPr>
              <a:t>PING 192.168.15.2 (192.168.15.2) 56(84) bytes of data.</a:t>
            </a:r>
            <a:endParaRPr sz="800">
              <a:solidFill>
                <a:schemeClr val="lt1"/>
              </a:solidFill>
              <a:latin typeface="Comic Sans MS"/>
              <a:ea typeface="Comic Sans MS"/>
              <a:cs typeface="Comic Sans MS"/>
              <a:sym typeface="Comic Sans MS"/>
            </a:endParaRPr>
          </a:p>
          <a:p>
            <a:pPr indent="0" lvl="0" marL="0" rtl="0" algn="l">
              <a:spcBef>
                <a:spcPts val="0"/>
              </a:spcBef>
              <a:spcAft>
                <a:spcPts val="0"/>
              </a:spcAft>
              <a:buNone/>
            </a:pPr>
            <a:r>
              <a:rPr lang="en" sz="800">
                <a:solidFill>
                  <a:schemeClr val="lt1"/>
                </a:solidFill>
                <a:latin typeface="Comic Sans MS"/>
                <a:ea typeface="Comic Sans MS"/>
                <a:cs typeface="Comic Sans MS"/>
                <a:sym typeface="Comic Sans MS"/>
              </a:rPr>
              <a:t>64 bytes from 192.168.15.2: icmp_seq=1 ttl=64 time=0.068 ms</a:t>
            </a:r>
            <a:endParaRPr sz="800">
              <a:solidFill>
                <a:schemeClr val="lt1"/>
              </a:solidFill>
              <a:latin typeface="Comic Sans MS"/>
              <a:ea typeface="Comic Sans MS"/>
              <a:cs typeface="Comic Sans MS"/>
              <a:sym typeface="Comic Sans MS"/>
            </a:endParaRPr>
          </a:p>
          <a:p>
            <a:pPr indent="0" lvl="0" marL="0" rtl="0" algn="l">
              <a:spcBef>
                <a:spcPts val="0"/>
              </a:spcBef>
              <a:spcAft>
                <a:spcPts val="0"/>
              </a:spcAft>
              <a:buNone/>
            </a:pPr>
            <a:r>
              <a:rPr lang="en" sz="800">
                <a:solidFill>
                  <a:schemeClr val="lt1"/>
                </a:solidFill>
                <a:latin typeface="Comic Sans MS"/>
                <a:ea typeface="Comic Sans MS"/>
                <a:cs typeface="Comic Sans MS"/>
                <a:sym typeface="Comic Sans MS"/>
              </a:rPr>
              <a:t>64 bytes from 192.168.15.2: icmp_seq=2 ttl=64 time=0.060 ms</a:t>
            </a:r>
            <a:endParaRPr sz="800">
              <a:solidFill>
                <a:schemeClr val="lt1"/>
              </a:solidFill>
              <a:latin typeface="Comic Sans MS"/>
              <a:ea typeface="Comic Sans MS"/>
              <a:cs typeface="Comic Sans MS"/>
              <a:sym typeface="Comic Sans MS"/>
            </a:endParaRPr>
          </a:p>
          <a:p>
            <a:pPr indent="0" lvl="0" marL="0" rtl="0" algn="l">
              <a:spcBef>
                <a:spcPts val="0"/>
              </a:spcBef>
              <a:spcAft>
                <a:spcPts val="0"/>
              </a:spcAft>
              <a:buNone/>
            </a:pPr>
            <a:r>
              <a:t/>
            </a:r>
            <a:endParaRPr sz="800">
              <a:solidFill>
                <a:srgbClr val="FF0000"/>
              </a:solidFill>
              <a:latin typeface="Comic Sans MS"/>
              <a:ea typeface="Comic Sans MS"/>
              <a:cs typeface="Comic Sans MS"/>
              <a:sym typeface="Comic Sans MS"/>
            </a:endParaRPr>
          </a:p>
        </p:txBody>
      </p:sp>
      <p:sp>
        <p:nvSpPr>
          <p:cNvPr id="133" name="Google Shape;133;p18"/>
          <p:cNvSpPr txBox="1"/>
          <p:nvPr/>
        </p:nvSpPr>
        <p:spPr>
          <a:xfrm>
            <a:off x="6430700" y="3502850"/>
            <a:ext cx="839100" cy="1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Comic Sans MS"/>
                <a:ea typeface="Comic Sans MS"/>
                <a:cs typeface="Comic Sans MS"/>
                <a:sym typeface="Comic Sans MS"/>
              </a:rPr>
              <a:t>192.168.0.10/24</a:t>
            </a:r>
            <a:endParaRPr sz="600">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2500"/>
                                        <p:tgtEl>
                                          <p:spTgt spid="114"/>
                                        </p:tgtEl>
                                      </p:cBhvr>
                                    </p:animEffect>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124"/>
                                        </p:tgtEl>
                                        <p:attrNameLst>
                                          <p:attrName>style.visibility</p:attrName>
                                        </p:attrNameLst>
                                      </p:cBhvr>
                                      <p:to>
                                        <p:strVal val="visible"/>
                                      </p:to>
                                    </p:set>
                                    <p:anim calcmode="lin" valueType="num">
                                      <p:cBhvr additive="base">
                                        <p:cTn dur="2500"/>
                                        <p:tgtEl>
                                          <p:spTgt spid="124"/>
                                        </p:tgtEl>
                                        <p:attrNameLst>
                                          <p:attrName>ppt_w</p:attrName>
                                        </p:attrNameLst>
                                      </p:cBhvr>
                                      <p:tavLst>
                                        <p:tav fmla="" tm="0">
                                          <p:val>
                                            <p:strVal val="0"/>
                                          </p:val>
                                        </p:tav>
                                        <p:tav fmla="" tm="100000">
                                          <p:val>
                                            <p:strVal val="#ppt_w"/>
                                          </p:val>
                                        </p:tav>
                                      </p:tavLst>
                                    </p:anim>
                                    <p:anim calcmode="lin" valueType="num">
                                      <p:cBhvr additive="base">
                                        <p:cTn dur="2500"/>
                                        <p:tgtEl>
                                          <p:spTgt spid="12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2500"/>
                                        <p:tgtEl>
                                          <p:spTgt spid="119"/>
                                        </p:tgtEl>
                                      </p:cBhvr>
                                    </p:animEffect>
                                  </p:childTnLst>
                                </p:cTn>
                              </p:par>
                            </p:childTnLst>
                          </p:cTn>
                        </p:par>
                        <p:par>
                          <p:cTn fill="hold">
                            <p:stCondLst>
                              <p:cond delay="2500"/>
                            </p:stCondLst>
                            <p:childTnLst>
                              <p:par>
                                <p:cTn fill="hold" nodeType="afterEffect" presetClass="exit" presetID="23" presetSubtype="32">
                                  <p:stCondLst>
                                    <p:cond delay="0"/>
                                  </p:stCondLst>
                                  <p:childTnLst>
                                    <p:anim calcmode="lin" valueType="num">
                                      <p:cBhvr additive="base">
                                        <p:cTn dur="1000"/>
                                        <p:tgtEl>
                                          <p:spTgt spid="124"/>
                                        </p:tgtEl>
                                        <p:attrNameLst>
                                          <p:attrName>ppt_w</p:attrName>
                                        </p:attrNameLst>
                                      </p:cBhvr>
                                      <p:tavLst>
                                        <p:tav fmla="" tm="0">
                                          <p:val>
                                            <p:strVal val="#ppt_w"/>
                                          </p:val>
                                        </p:tav>
                                        <p:tav fmla="" tm="100000">
                                          <p:val>
                                            <p:strVal val="0"/>
                                          </p:val>
                                        </p:tav>
                                      </p:tavLst>
                                    </p:anim>
                                    <p:anim calcmode="lin" valueType="num">
                                      <p:cBhvr additive="base">
                                        <p:cTn dur="1000"/>
                                        <p:tgtEl>
                                          <p:spTgt spid="124"/>
                                        </p:tgtEl>
                                        <p:attrNameLst>
                                          <p:attrName>ppt_h</p:attrName>
                                        </p:attrNameLst>
                                      </p:cBhvr>
                                      <p:tavLst>
                                        <p:tav fmla="" tm="0">
                                          <p:val>
                                            <p:strVal val="#ppt_h"/>
                                          </p:val>
                                        </p:tav>
                                        <p:tav fmla="" tm="100000">
                                          <p:val>
                                            <p:strVal val="0"/>
                                          </p:val>
                                        </p:tav>
                                      </p:tavLst>
                                    </p:anim>
                                    <p:set>
                                      <p:cBhvr>
                                        <p:cTn dur="1" fill="hold">
                                          <p:stCondLst>
                                            <p:cond delay="1000"/>
                                          </p:stCondLst>
                                        </p:cTn>
                                        <p:tgtEl>
                                          <p:spTgt spid="12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24"/>
                                        </p:tgtEl>
                                        <p:attrNameLst>
                                          <p:attrName>style.visibility</p:attrName>
                                        </p:attrNameLst>
                                      </p:cBhvr>
                                      <p:to>
                                        <p:strVal val="hidden"/>
                                      </p:to>
                                    </p:set>
                                  </p:childTnLst>
                                </p:cTn>
                              </p:par>
                            </p:childTnLst>
                          </p:cTn>
                        </p:par>
                        <p:par>
                          <p:cTn fill="hold">
                            <p:stCondLst>
                              <p:cond delay="3500"/>
                            </p:stCondLst>
                            <p:childTnLst>
                              <p:par>
                                <p:cTn fill="hold" nodeType="afterEffect" presetClass="entr" presetID="23" presetSubtype="16">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1000"/>
                                        <p:tgtEl>
                                          <p:spTgt spid="128"/>
                                        </p:tgtEl>
                                        <p:attrNameLst>
                                          <p:attrName>ppt_w</p:attrName>
                                        </p:attrNameLst>
                                      </p:cBhvr>
                                      <p:tavLst>
                                        <p:tav fmla="" tm="0">
                                          <p:val>
                                            <p:strVal val="0"/>
                                          </p:val>
                                        </p:tav>
                                        <p:tav fmla="" tm="100000">
                                          <p:val>
                                            <p:strVal val="#ppt_w"/>
                                          </p:val>
                                        </p:tav>
                                      </p:tavLst>
                                    </p:anim>
                                    <p:anim calcmode="lin" valueType="num">
                                      <p:cBhvr additive="base">
                                        <p:cTn dur="1000"/>
                                        <p:tgtEl>
                                          <p:spTgt spid="12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25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311700" y="257659"/>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E06666"/>
                </a:solidFill>
                <a:latin typeface="Comic Sans MS"/>
                <a:ea typeface="Comic Sans MS"/>
                <a:cs typeface="Comic Sans MS"/>
                <a:sym typeface="Comic Sans MS"/>
              </a:rPr>
              <a:t>Demo</a:t>
            </a:r>
            <a:endParaRPr sz="3000">
              <a:latin typeface="Comic Sans MS"/>
              <a:ea typeface="Comic Sans MS"/>
              <a:cs typeface="Comic Sans MS"/>
              <a:sym typeface="Comic Sans MS"/>
            </a:endParaRPr>
          </a:p>
        </p:txBody>
      </p:sp>
      <p:sp>
        <p:nvSpPr>
          <p:cNvPr id="139" name="Google Shape;139;p19"/>
          <p:cNvSpPr txBox="1"/>
          <p:nvPr/>
        </p:nvSpPr>
        <p:spPr>
          <a:xfrm>
            <a:off x="419625" y="1084900"/>
            <a:ext cx="3828300" cy="399900"/>
          </a:xfrm>
          <a:prstGeom prst="rect">
            <a:avLst/>
          </a:prstGeom>
          <a:solidFill>
            <a:srgbClr val="674EA7"/>
          </a:solidFill>
          <a:ln>
            <a:noFill/>
          </a:ln>
        </p:spPr>
        <p:txBody>
          <a:bodyPr anchorCtr="0" anchor="t" bIns="9125" lIns="91425" spcFirstLastPara="1" rIns="91425" wrap="square" tIns="9125">
            <a:noAutofit/>
          </a:bodyPr>
          <a:lstStyle/>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Create a bridge (Network switch) and Make it up</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 </a:t>
            </a:r>
            <a:r>
              <a:rPr lang="en" sz="800">
                <a:solidFill>
                  <a:schemeClr val="lt1"/>
                </a:solidFill>
                <a:latin typeface="Comic Sans MS"/>
                <a:ea typeface="Comic Sans MS"/>
                <a:cs typeface="Comic Sans MS"/>
                <a:sym typeface="Comic Sans MS"/>
              </a:rPr>
              <a:t>ip link add v-net-0 type bridge</a:t>
            </a:r>
            <a:endParaRPr sz="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rPr lang="en" sz="800">
                <a:solidFill>
                  <a:schemeClr val="lt1"/>
                </a:solidFill>
                <a:latin typeface="Comic Sans MS"/>
                <a:ea typeface="Comic Sans MS"/>
                <a:cs typeface="Comic Sans MS"/>
                <a:sym typeface="Comic Sans MS"/>
              </a:rPr>
              <a:t>$ ip link set dev v-net-0 up</a:t>
            </a:r>
            <a:endParaRPr sz="800">
              <a:solidFill>
                <a:srgbClr val="FF0000"/>
              </a:solidFill>
              <a:latin typeface="Comic Sans MS"/>
              <a:ea typeface="Comic Sans MS"/>
              <a:cs typeface="Comic Sans MS"/>
              <a:sym typeface="Comic Sans MS"/>
            </a:endParaRPr>
          </a:p>
        </p:txBody>
      </p:sp>
      <p:sp>
        <p:nvSpPr>
          <p:cNvPr id="140" name="Google Shape;140;p19"/>
          <p:cNvSpPr/>
          <p:nvPr/>
        </p:nvSpPr>
        <p:spPr>
          <a:xfrm>
            <a:off x="4698350" y="1017725"/>
            <a:ext cx="2403600" cy="3086100"/>
          </a:xfrm>
          <a:prstGeom prst="roundRect">
            <a:avLst>
              <a:gd fmla="val 16667" name="adj"/>
            </a:avLst>
          </a:prstGeom>
          <a:no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9"/>
          <p:cNvSpPr/>
          <p:nvPr/>
        </p:nvSpPr>
        <p:spPr>
          <a:xfrm>
            <a:off x="6598550" y="3315850"/>
            <a:ext cx="503400" cy="2451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omic Sans MS"/>
                <a:ea typeface="Comic Sans MS"/>
                <a:cs typeface="Comic Sans MS"/>
                <a:sym typeface="Comic Sans MS"/>
              </a:rPr>
              <a:t>eth0</a:t>
            </a:r>
            <a:endParaRPr sz="600">
              <a:latin typeface="Comic Sans MS"/>
              <a:ea typeface="Comic Sans MS"/>
              <a:cs typeface="Comic Sans MS"/>
              <a:sym typeface="Comic Sans MS"/>
            </a:endParaRPr>
          </a:p>
        </p:txBody>
      </p:sp>
      <p:cxnSp>
        <p:nvCxnSpPr>
          <p:cNvPr id="142" name="Google Shape;142;p19"/>
          <p:cNvCxnSpPr>
            <a:stCxn id="141" idx="3"/>
          </p:cNvCxnSpPr>
          <p:nvPr/>
        </p:nvCxnSpPr>
        <p:spPr>
          <a:xfrm flipH="1" rot="10800000">
            <a:off x="7101950" y="3431800"/>
            <a:ext cx="542100" cy="6600"/>
          </a:xfrm>
          <a:prstGeom prst="straightConnector1">
            <a:avLst/>
          </a:prstGeom>
          <a:noFill/>
          <a:ln cap="flat" cmpd="sng" w="9525">
            <a:solidFill>
              <a:schemeClr val="dk2"/>
            </a:solidFill>
            <a:prstDash val="solid"/>
            <a:round/>
            <a:headEnd len="med" w="med" type="none"/>
            <a:tailEnd len="med" w="med" type="none"/>
          </a:ln>
        </p:spPr>
      </p:cxnSp>
      <p:sp>
        <p:nvSpPr>
          <p:cNvPr id="143" name="Google Shape;143;p19"/>
          <p:cNvSpPr/>
          <p:nvPr/>
        </p:nvSpPr>
        <p:spPr>
          <a:xfrm>
            <a:off x="4853550" y="1336450"/>
            <a:ext cx="568200" cy="653400"/>
          </a:xfrm>
          <a:prstGeom prst="roundRect">
            <a:avLst>
              <a:gd fmla="val 16667" name="adj"/>
            </a:avLst>
          </a:prstGeom>
          <a:solidFill>
            <a:srgbClr val="EA9999"/>
          </a:solid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9"/>
          <p:cNvSpPr/>
          <p:nvPr/>
        </p:nvSpPr>
        <p:spPr>
          <a:xfrm>
            <a:off x="6238829" y="1336450"/>
            <a:ext cx="568200" cy="653400"/>
          </a:xfrm>
          <a:prstGeom prst="roundRect">
            <a:avLst>
              <a:gd fmla="val 16667" name="adj"/>
            </a:avLst>
          </a:prstGeom>
          <a:solidFill>
            <a:srgbClr val="6D9EEB"/>
          </a:solid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p:nvPr/>
        </p:nvSpPr>
        <p:spPr>
          <a:xfrm>
            <a:off x="4853561" y="2602934"/>
            <a:ext cx="568200" cy="653400"/>
          </a:xfrm>
          <a:prstGeom prst="roundRect">
            <a:avLst>
              <a:gd fmla="val 16667" name="adj"/>
            </a:avLst>
          </a:prstGeom>
          <a:solidFill>
            <a:srgbClr val="FFD966"/>
          </a:solid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6238841" y="2602934"/>
            <a:ext cx="568200" cy="653400"/>
          </a:xfrm>
          <a:prstGeom prst="roundRect">
            <a:avLst>
              <a:gd fmla="val 16667" name="adj"/>
            </a:avLst>
          </a:prstGeom>
          <a:solidFill>
            <a:srgbClr val="93C47D"/>
          </a:solid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p:nvPr/>
        </p:nvSpPr>
        <p:spPr>
          <a:xfrm>
            <a:off x="5421750" y="2046050"/>
            <a:ext cx="846300" cy="52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9"/>
          <p:cNvSpPr/>
          <p:nvPr/>
        </p:nvSpPr>
        <p:spPr>
          <a:xfrm>
            <a:off x="4952850" y="1740550"/>
            <a:ext cx="468900" cy="189300"/>
          </a:xfrm>
          <a:prstGeom prst="roundRect">
            <a:avLst>
              <a:gd fmla="val 16667" name="adj"/>
            </a:avLst>
          </a:prstGeom>
          <a:solidFill>
            <a:srgbClr val="EA9999"/>
          </a:solidFill>
          <a:ln cap="flat" cmpd="sng" w="9525">
            <a:solidFill>
              <a:srgbClr val="351C75"/>
            </a:solidFill>
            <a:prstDash val="solid"/>
            <a:round/>
            <a:headEnd len="sm" w="sm" type="none"/>
            <a:tailEnd len="sm" w="sm" type="none"/>
          </a:ln>
        </p:spPr>
        <p:txBody>
          <a:bodyPr anchorCtr="0" anchor="ctr" bIns="91425" lIns="45700" spcFirstLastPara="1" rIns="45700" wrap="square" tIns="91425">
            <a:noAutofit/>
          </a:bodyPr>
          <a:lstStyle/>
          <a:p>
            <a:pPr indent="0" lvl="0" marL="0" rtl="0" algn="l">
              <a:spcBef>
                <a:spcPts val="0"/>
              </a:spcBef>
              <a:spcAft>
                <a:spcPts val="0"/>
              </a:spcAft>
              <a:buNone/>
            </a:pPr>
            <a:r>
              <a:rPr lang="en" sz="500">
                <a:solidFill>
                  <a:srgbClr val="FF0000"/>
                </a:solidFill>
                <a:latin typeface="Comic Sans MS"/>
                <a:ea typeface="Comic Sans MS"/>
                <a:cs typeface="Comic Sans MS"/>
                <a:sym typeface="Comic Sans MS"/>
              </a:rPr>
              <a:t>veth-red</a:t>
            </a:r>
            <a:endParaRPr sz="500">
              <a:solidFill>
                <a:srgbClr val="FF0000"/>
              </a:solidFill>
              <a:latin typeface="Comic Sans MS"/>
              <a:ea typeface="Comic Sans MS"/>
              <a:cs typeface="Comic Sans MS"/>
              <a:sym typeface="Comic Sans MS"/>
            </a:endParaRPr>
          </a:p>
        </p:txBody>
      </p:sp>
      <p:sp>
        <p:nvSpPr>
          <p:cNvPr id="149" name="Google Shape;149;p19"/>
          <p:cNvSpPr/>
          <p:nvPr/>
        </p:nvSpPr>
        <p:spPr>
          <a:xfrm>
            <a:off x="5321050" y="2100625"/>
            <a:ext cx="542100" cy="189300"/>
          </a:xfrm>
          <a:prstGeom prst="roundRect">
            <a:avLst>
              <a:gd fmla="val 16667" name="adj"/>
            </a:avLst>
          </a:prstGeom>
          <a:solidFill>
            <a:srgbClr val="EA9999"/>
          </a:solidFill>
          <a:ln cap="flat" cmpd="sng" w="9525">
            <a:solidFill>
              <a:srgbClr val="351C7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45700" spcFirstLastPara="1" rIns="45700" wrap="square" tIns="91425">
            <a:noAutofit/>
          </a:bodyPr>
          <a:lstStyle/>
          <a:p>
            <a:pPr indent="0" lvl="0" marL="0" rtl="0" algn="l">
              <a:spcBef>
                <a:spcPts val="0"/>
              </a:spcBef>
              <a:spcAft>
                <a:spcPts val="0"/>
              </a:spcAft>
              <a:buNone/>
            </a:pPr>
            <a:r>
              <a:rPr lang="en" sz="500">
                <a:solidFill>
                  <a:srgbClr val="FF0000"/>
                </a:solidFill>
                <a:latin typeface="Comic Sans MS"/>
                <a:ea typeface="Comic Sans MS"/>
                <a:cs typeface="Comic Sans MS"/>
                <a:sym typeface="Comic Sans MS"/>
              </a:rPr>
              <a:t>veth-red-br</a:t>
            </a:r>
            <a:endParaRPr sz="500">
              <a:solidFill>
                <a:srgbClr val="FF0000"/>
              </a:solidFill>
              <a:latin typeface="Comic Sans MS"/>
              <a:ea typeface="Comic Sans MS"/>
              <a:cs typeface="Comic Sans MS"/>
              <a:sym typeface="Comic Sans MS"/>
            </a:endParaRPr>
          </a:p>
        </p:txBody>
      </p:sp>
      <p:cxnSp>
        <p:nvCxnSpPr>
          <p:cNvPr id="150" name="Google Shape;150;p19"/>
          <p:cNvCxnSpPr>
            <a:stCxn id="148" idx="2"/>
            <a:endCxn id="149" idx="1"/>
          </p:cNvCxnSpPr>
          <p:nvPr/>
        </p:nvCxnSpPr>
        <p:spPr>
          <a:xfrm flipH="1" rot="-5400000">
            <a:off x="5121450" y="1995700"/>
            <a:ext cx="265500" cy="133800"/>
          </a:xfrm>
          <a:prstGeom prst="bentConnector2">
            <a:avLst/>
          </a:prstGeom>
          <a:noFill/>
          <a:ln cap="flat" cmpd="sng" w="9525">
            <a:solidFill>
              <a:schemeClr val="dk2"/>
            </a:solidFill>
            <a:prstDash val="solid"/>
            <a:round/>
            <a:headEnd len="med" w="med" type="none"/>
            <a:tailEnd len="med" w="med" type="none"/>
          </a:ln>
        </p:spPr>
      </p:cxnSp>
      <p:sp>
        <p:nvSpPr>
          <p:cNvPr id="151" name="Google Shape;151;p19"/>
          <p:cNvSpPr/>
          <p:nvPr/>
        </p:nvSpPr>
        <p:spPr>
          <a:xfrm>
            <a:off x="5872250" y="2100625"/>
            <a:ext cx="503400" cy="189300"/>
          </a:xfrm>
          <a:prstGeom prst="roundRect">
            <a:avLst>
              <a:gd fmla="val 16667" name="adj"/>
            </a:avLst>
          </a:prstGeom>
          <a:solidFill>
            <a:srgbClr val="A4C2F4"/>
          </a:solidFill>
          <a:ln cap="flat" cmpd="sng" w="9525">
            <a:solidFill>
              <a:srgbClr val="351C7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45700" spcFirstLastPara="1" rIns="45700" wrap="square" tIns="91425">
            <a:noAutofit/>
          </a:bodyPr>
          <a:lstStyle/>
          <a:p>
            <a:pPr indent="0" lvl="0" marL="0" rtl="0" algn="l">
              <a:spcBef>
                <a:spcPts val="0"/>
              </a:spcBef>
              <a:spcAft>
                <a:spcPts val="0"/>
              </a:spcAft>
              <a:buNone/>
            </a:pPr>
            <a:r>
              <a:rPr lang="en" sz="500">
                <a:solidFill>
                  <a:srgbClr val="0000FF"/>
                </a:solidFill>
                <a:latin typeface="Comic Sans MS"/>
                <a:ea typeface="Comic Sans MS"/>
                <a:cs typeface="Comic Sans MS"/>
                <a:sym typeface="Comic Sans MS"/>
              </a:rPr>
              <a:t>veth-blue-br</a:t>
            </a:r>
            <a:endParaRPr sz="500">
              <a:solidFill>
                <a:srgbClr val="0000FF"/>
              </a:solidFill>
              <a:latin typeface="Comic Sans MS"/>
              <a:ea typeface="Comic Sans MS"/>
              <a:cs typeface="Comic Sans MS"/>
              <a:sym typeface="Comic Sans MS"/>
            </a:endParaRPr>
          </a:p>
        </p:txBody>
      </p:sp>
      <p:sp>
        <p:nvSpPr>
          <p:cNvPr id="152" name="Google Shape;152;p19"/>
          <p:cNvSpPr/>
          <p:nvPr/>
        </p:nvSpPr>
        <p:spPr>
          <a:xfrm>
            <a:off x="6238850" y="1697850"/>
            <a:ext cx="468900" cy="189300"/>
          </a:xfrm>
          <a:prstGeom prst="roundRect">
            <a:avLst>
              <a:gd fmla="val 16667" name="adj"/>
            </a:avLst>
          </a:prstGeom>
          <a:solidFill>
            <a:srgbClr val="6D9EEB"/>
          </a:solidFill>
          <a:ln cap="flat" cmpd="sng" w="9525">
            <a:solidFill>
              <a:srgbClr val="351C75"/>
            </a:solidFill>
            <a:prstDash val="solid"/>
            <a:round/>
            <a:headEnd len="sm" w="sm" type="none"/>
            <a:tailEnd len="sm" w="sm" type="none"/>
          </a:ln>
        </p:spPr>
        <p:txBody>
          <a:bodyPr anchorCtr="0" anchor="ctr" bIns="91425" lIns="45700" spcFirstLastPara="1" rIns="45700" wrap="square" tIns="91425">
            <a:noAutofit/>
          </a:bodyPr>
          <a:lstStyle/>
          <a:p>
            <a:pPr indent="0" lvl="0" marL="0" rtl="0" algn="l">
              <a:spcBef>
                <a:spcPts val="0"/>
              </a:spcBef>
              <a:spcAft>
                <a:spcPts val="0"/>
              </a:spcAft>
              <a:buNone/>
            </a:pPr>
            <a:r>
              <a:rPr lang="en" sz="500">
                <a:solidFill>
                  <a:srgbClr val="0000FF"/>
                </a:solidFill>
                <a:latin typeface="Comic Sans MS"/>
                <a:ea typeface="Comic Sans MS"/>
                <a:cs typeface="Comic Sans MS"/>
                <a:sym typeface="Comic Sans MS"/>
              </a:rPr>
              <a:t>veth-blue</a:t>
            </a:r>
            <a:endParaRPr sz="500">
              <a:solidFill>
                <a:srgbClr val="0000FF"/>
              </a:solidFill>
              <a:latin typeface="Comic Sans MS"/>
              <a:ea typeface="Comic Sans MS"/>
              <a:cs typeface="Comic Sans MS"/>
              <a:sym typeface="Comic Sans MS"/>
            </a:endParaRPr>
          </a:p>
        </p:txBody>
      </p:sp>
      <p:cxnSp>
        <p:nvCxnSpPr>
          <p:cNvPr id="153" name="Google Shape;153;p19"/>
          <p:cNvCxnSpPr>
            <a:stCxn id="152" idx="2"/>
            <a:endCxn id="151" idx="3"/>
          </p:cNvCxnSpPr>
          <p:nvPr/>
        </p:nvCxnSpPr>
        <p:spPr>
          <a:xfrm rot="5400000">
            <a:off x="6270500" y="1992450"/>
            <a:ext cx="308100" cy="97500"/>
          </a:xfrm>
          <a:prstGeom prst="bentConnector2">
            <a:avLst/>
          </a:prstGeom>
          <a:noFill/>
          <a:ln cap="flat" cmpd="sng" w="9525">
            <a:solidFill>
              <a:schemeClr val="dk2"/>
            </a:solidFill>
            <a:prstDash val="solid"/>
            <a:round/>
            <a:headEnd len="med" w="med" type="none"/>
            <a:tailEnd len="med" w="med" type="none"/>
          </a:ln>
        </p:spPr>
      </p:cxnSp>
      <p:sp>
        <p:nvSpPr>
          <p:cNvPr id="154" name="Google Shape;154;p19"/>
          <p:cNvSpPr/>
          <p:nvPr/>
        </p:nvSpPr>
        <p:spPr>
          <a:xfrm>
            <a:off x="5317600" y="2351775"/>
            <a:ext cx="542100" cy="189300"/>
          </a:xfrm>
          <a:prstGeom prst="roundRect">
            <a:avLst>
              <a:gd fmla="val 16667" name="adj"/>
            </a:avLst>
          </a:prstGeom>
          <a:solidFill>
            <a:srgbClr val="FFFF00"/>
          </a:solidFill>
          <a:ln cap="flat" cmpd="sng" w="9525">
            <a:solidFill>
              <a:srgbClr val="351C75"/>
            </a:solidFill>
            <a:prstDash val="solid"/>
            <a:round/>
            <a:headEnd len="sm" w="sm" type="none"/>
            <a:tailEnd len="sm" w="sm" type="none"/>
          </a:ln>
        </p:spPr>
        <p:txBody>
          <a:bodyPr anchorCtr="0" anchor="ctr" bIns="91425" lIns="45700" spcFirstLastPara="1" rIns="45700" wrap="square" tIns="91425">
            <a:noAutofit/>
          </a:bodyPr>
          <a:lstStyle/>
          <a:p>
            <a:pPr indent="0" lvl="0" marL="0" marR="0" rtl="0" algn="l">
              <a:lnSpc>
                <a:spcPct val="100000"/>
              </a:lnSpc>
              <a:spcBef>
                <a:spcPts val="0"/>
              </a:spcBef>
              <a:spcAft>
                <a:spcPts val="0"/>
              </a:spcAft>
              <a:buNone/>
            </a:pPr>
            <a:r>
              <a:rPr lang="en" sz="500">
                <a:solidFill>
                  <a:srgbClr val="B45F06"/>
                </a:solidFill>
                <a:latin typeface="Comic Sans MS"/>
                <a:ea typeface="Comic Sans MS"/>
                <a:cs typeface="Comic Sans MS"/>
                <a:sym typeface="Comic Sans MS"/>
              </a:rPr>
              <a:t>veth-yel-br</a:t>
            </a:r>
            <a:endParaRPr sz="500">
              <a:solidFill>
                <a:srgbClr val="FF0000"/>
              </a:solidFill>
              <a:latin typeface="Comic Sans MS"/>
              <a:ea typeface="Comic Sans MS"/>
              <a:cs typeface="Comic Sans MS"/>
              <a:sym typeface="Comic Sans MS"/>
            </a:endParaRPr>
          </a:p>
        </p:txBody>
      </p:sp>
      <p:sp>
        <p:nvSpPr>
          <p:cNvPr id="155" name="Google Shape;155;p19"/>
          <p:cNvSpPr/>
          <p:nvPr/>
        </p:nvSpPr>
        <p:spPr>
          <a:xfrm>
            <a:off x="5868800" y="2351775"/>
            <a:ext cx="503400" cy="189300"/>
          </a:xfrm>
          <a:prstGeom prst="roundRect">
            <a:avLst>
              <a:gd fmla="val 16667" name="adj"/>
            </a:avLst>
          </a:prstGeom>
          <a:solidFill>
            <a:srgbClr val="00FF00"/>
          </a:solidFill>
          <a:ln cap="flat" cmpd="sng" w="9525">
            <a:solidFill>
              <a:srgbClr val="351C75"/>
            </a:solidFill>
            <a:prstDash val="solid"/>
            <a:round/>
            <a:headEnd len="sm" w="sm" type="none"/>
            <a:tailEnd len="sm" w="sm" type="none"/>
          </a:ln>
        </p:spPr>
        <p:txBody>
          <a:bodyPr anchorCtr="0" anchor="ctr" bIns="91425" lIns="45700" spcFirstLastPara="1" rIns="45700" wrap="square" tIns="91425">
            <a:noAutofit/>
          </a:bodyPr>
          <a:lstStyle/>
          <a:p>
            <a:pPr indent="0" lvl="0" marL="0" marR="0" rtl="0" algn="l">
              <a:lnSpc>
                <a:spcPct val="100000"/>
              </a:lnSpc>
              <a:spcBef>
                <a:spcPts val="0"/>
              </a:spcBef>
              <a:spcAft>
                <a:spcPts val="0"/>
              </a:spcAft>
              <a:buNone/>
            </a:pPr>
            <a:r>
              <a:rPr lang="en" sz="500">
                <a:solidFill>
                  <a:srgbClr val="0000FF"/>
                </a:solidFill>
                <a:latin typeface="Comic Sans MS"/>
                <a:ea typeface="Comic Sans MS"/>
                <a:cs typeface="Comic Sans MS"/>
                <a:sym typeface="Comic Sans MS"/>
              </a:rPr>
              <a:t>veth-gre-br</a:t>
            </a:r>
            <a:endParaRPr sz="500">
              <a:solidFill>
                <a:srgbClr val="0000FF"/>
              </a:solidFill>
              <a:latin typeface="Comic Sans MS"/>
              <a:ea typeface="Comic Sans MS"/>
              <a:cs typeface="Comic Sans MS"/>
              <a:sym typeface="Comic Sans MS"/>
            </a:endParaRPr>
          </a:p>
        </p:txBody>
      </p:sp>
      <p:sp>
        <p:nvSpPr>
          <p:cNvPr id="156" name="Google Shape;156;p19"/>
          <p:cNvSpPr/>
          <p:nvPr/>
        </p:nvSpPr>
        <p:spPr>
          <a:xfrm>
            <a:off x="4952850" y="2667536"/>
            <a:ext cx="468900" cy="189300"/>
          </a:xfrm>
          <a:prstGeom prst="roundRect">
            <a:avLst>
              <a:gd fmla="val 16667" name="adj"/>
            </a:avLst>
          </a:prstGeom>
          <a:solidFill>
            <a:srgbClr val="FFFF00"/>
          </a:solidFill>
          <a:ln cap="flat" cmpd="sng" w="9525">
            <a:solidFill>
              <a:srgbClr val="351C75"/>
            </a:solidFill>
            <a:prstDash val="solid"/>
            <a:round/>
            <a:headEnd len="sm" w="sm" type="none"/>
            <a:tailEnd len="sm" w="sm" type="none"/>
          </a:ln>
        </p:spPr>
        <p:txBody>
          <a:bodyPr anchorCtr="0" anchor="ctr" bIns="91425" lIns="45700" spcFirstLastPara="1" rIns="45700" wrap="square" tIns="91425">
            <a:noAutofit/>
          </a:bodyPr>
          <a:lstStyle/>
          <a:p>
            <a:pPr indent="0" lvl="0" marL="0" rtl="0" algn="l">
              <a:spcBef>
                <a:spcPts val="0"/>
              </a:spcBef>
              <a:spcAft>
                <a:spcPts val="0"/>
              </a:spcAft>
              <a:buNone/>
            </a:pPr>
            <a:r>
              <a:rPr lang="en" sz="500">
                <a:solidFill>
                  <a:srgbClr val="B45F06"/>
                </a:solidFill>
                <a:latin typeface="Comic Sans MS"/>
                <a:ea typeface="Comic Sans MS"/>
                <a:cs typeface="Comic Sans MS"/>
                <a:sym typeface="Comic Sans MS"/>
              </a:rPr>
              <a:t>veth-yellow</a:t>
            </a:r>
            <a:endParaRPr sz="500">
              <a:solidFill>
                <a:srgbClr val="B45F06"/>
              </a:solidFill>
              <a:latin typeface="Comic Sans MS"/>
              <a:ea typeface="Comic Sans MS"/>
              <a:cs typeface="Comic Sans MS"/>
              <a:sym typeface="Comic Sans MS"/>
            </a:endParaRPr>
          </a:p>
        </p:txBody>
      </p:sp>
      <p:sp>
        <p:nvSpPr>
          <p:cNvPr id="157" name="Google Shape;157;p19"/>
          <p:cNvSpPr/>
          <p:nvPr/>
        </p:nvSpPr>
        <p:spPr>
          <a:xfrm>
            <a:off x="6238850" y="2668889"/>
            <a:ext cx="468900" cy="189300"/>
          </a:xfrm>
          <a:prstGeom prst="roundRect">
            <a:avLst>
              <a:gd fmla="val 16667" name="adj"/>
            </a:avLst>
          </a:prstGeom>
          <a:solidFill>
            <a:srgbClr val="00FF00"/>
          </a:solidFill>
          <a:ln cap="flat" cmpd="sng" w="9525">
            <a:solidFill>
              <a:srgbClr val="351C75"/>
            </a:solidFill>
            <a:prstDash val="solid"/>
            <a:round/>
            <a:headEnd len="sm" w="sm" type="none"/>
            <a:tailEnd len="sm" w="sm" type="none"/>
          </a:ln>
        </p:spPr>
        <p:txBody>
          <a:bodyPr anchorCtr="0" anchor="ctr" bIns="91425" lIns="45700" spcFirstLastPara="1" rIns="45700" wrap="square" tIns="91425">
            <a:noAutofit/>
          </a:bodyPr>
          <a:lstStyle/>
          <a:p>
            <a:pPr indent="0" lvl="0" marL="0" rtl="0" algn="l">
              <a:spcBef>
                <a:spcPts val="0"/>
              </a:spcBef>
              <a:spcAft>
                <a:spcPts val="0"/>
              </a:spcAft>
              <a:buNone/>
            </a:pPr>
            <a:r>
              <a:rPr lang="en" sz="500">
                <a:solidFill>
                  <a:srgbClr val="0000FF"/>
                </a:solidFill>
                <a:latin typeface="Comic Sans MS"/>
                <a:ea typeface="Comic Sans MS"/>
                <a:cs typeface="Comic Sans MS"/>
                <a:sym typeface="Comic Sans MS"/>
              </a:rPr>
              <a:t>veth-green</a:t>
            </a:r>
            <a:endParaRPr sz="500">
              <a:solidFill>
                <a:srgbClr val="0000FF"/>
              </a:solidFill>
              <a:latin typeface="Comic Sans MS"/>
              <a:ea typeface="Comic Sans MS"/>
              <a:cs typeface="Comic Sans MS"/>
              <a:sym typeface="Comic Sans MS"/>
            </a:endParaRPr>
          </a:p>
        </p:txBody>
      </p:sp>
      <p:cxnSp>
        <p:nvCxnSpPr>
          <p:cNvPr id="158" name="Google Shape;158;p19"/>
          <p:cNvCxnSpPr>
            <a:stCxn id="156" idx="0"/>
            <a:endCxn id="154" idx="1"/>
          </p:cNvCxnSpPr>
          <p:nvPr/>
        </p:nvCxnSpPr>
        <p:spPr>
          <a:xfrm rot="-5400000">
            <a:off x="5141850" y="2491886"/>
            <a:ext cx="221100" cy="130200"/>
          </a:xfrm>
          <a:prstGeom prst="bentConnector2">
            <a:avLst/>
          </a:prstGeom>
          <a:noFill/>
          <a:ln cap="flat" cmpd="sng" w="9525">
            <a:solidFill>
              <a:schemeClr val="dk2"/>
            </a:solidFill>
            <a:prstDash val="solid"/>
            <a:round/>
            <a:headEnd len="med" w="med" type="none"/>
            <a:tailEnd len="med" w="med" type="none"/>
          </a:ln>
        </p:spPr>
      </p:cxnSp>
      <p:cxnSp>
        <p:nvCxnSpPr>
          <p:cNvPr id="159" name="Google Shape;159;p19"/>
          <p:cNvCxnSpPr>
            <a:stCxn id="155" idx="3"/>
            <a:endCxn id="157" idx="0"/>
          </p:cNvCxnSpPr>
          <p:nvPr/>
        </p:nvCxnSpPr>
        <p:spPr>
          <a:xfrm>
            <a:off x="6372200" y="2446425"/>
            <a:ext cx="101100" cy="222600"/>
          </a:xfrm>
          <a:prstGeom prst="bentConnector2">
            <a:avLst/>
          </a:prstGeom>
          <a:noFill/>
          <a:ln cap="flat" cmpd="sng" w="9525">
            <a:solidFill>
              <a:schemeClr val="dk2"/>
            </a:solidFill>
            <a:prstDash val="solid"/>
            <a:round/>
            <a:headEnd len="med" w="med" type="none"/>
            <a:tailEnd len="med" w="med" type="none"/>
          </a:ln>
        </p:spPr>
      </p:cxnSp>
      <p:sp>
        <p:nvSpPr>
          <p:cNvPr id="160" name="Google Shape;160;p19"/>
          <p:cNvSpPr txBox="1"/>
          <p:nvPr/>
        </p:nvSpPr>
        <p:spPr>
          <a:xfrm>
            <a:off x="419625" y="1608250"/>
            <a:ext cx="3828300" cy="437700"/>
          </a:xfrm>
          <a:prstGeom prst="rect">
            <a:avLst/>
          </a:prstGeom>
          <a:solidFill>
            <a:srgbClr val="674EA7"/>
          </a:solidFill>
          <a:ln>
            <a:noFill/>
          </a:ln>
        </p:spPr>
        <p:txBody>
          <a:bodyPr anchorCtr="0" anchor="t" bIns="9125" lIns="91425" spcFirstLastPara="1" rIns="91425" wrap="square" tIns="9125">
            <a:noAutofit/>
          </a:bodyPr>
          <a:lstStyle/>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Create a veth like before</a:t>
            </a:r>
            <a:endParaRPr sz="800">
              <a:solidFill>
                <a:srgbClr val="FFFFFF"/>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rPr lang="en" sz="800">
                <a:solidFill>
                  <a:srgbClr val="FFFFFF"/>
                </a:solidFill>
                <a:latin typeface="Comic Sans MS"/>
                <a:ea typeface="Comic Sans MS"/>
                <a:cs typeface="Comic Sans MS"/>
                <a:sym typeface="Comic Sans MS"/>
              </a:rPr>
              <a:t>$ </a:t>
            </a:r>
            <a:r>
              <a:rPr lang="en" sz="800">
                <a:solidFill>
                  <a:schemeClr val="lt1"/>
                </a:solidFill>
                <a:latin typeface="Comic Sans MS"/>
                <a:ea typeface="Comic Sans MS"/>
                <a:cs typeface="Comic Sans MS"/>
                <a:sym typeface="Comic Sans MS"/>
              </a:rPr>
              <a:t>ip link add</a:t>
            </a:r>
            <a:r>
              <a:rPr lang="en" sz="800">
                <a:solidFill>
                  <a:srgbClr val="FFFFFF"/>
                </a:solidFill>
                <a:latin typeface="Comic Sans MS"/>
                <a:ea typeface="Comic Sans MS"/>
                <a:cs typeface="Comic Sans MS"/>
                <a:sym typeface="Comic Sans MS"/>
              </a:rPr>
              <a:t> </a:t>
            </a:r>
            <a:r>
              <a:rPr lang="en" sz="800">
                <a:solidFill>
                  <a:schemeClr val="lt1"/>
                </a:solidFill>
                <a:latin typeface="Comic Sans MS"/>
                <a:ea typeface="Comic Sans MS"/>
                <a:cs typeface="Comic Sans MS"/>
                <a:sym typeface="Comic Sans MS"/>
              </a:rPr>
              <a:t>veth-red type veth peer name veth-red-br</a:t>
            </a:r>
            <a:endParaRPr sz="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rPr lang="en" sz="800">
                <a:solidFill>
                  <a:schemeClr val="lt1"/>
                </a:solidFill>
                <a:latin typeface="Comic Sans MS"/>
                <a:ea typeface="Comic Sans MS"/>
                <a:cs typeface="Comic Sans MS"/>
                <a:sym typeface="Comic Sans MS"/>
              </a:rPr>
              <a:t>$ ip link add veth-blue type veth peer name veth-blue-br</a:t>
            </a:r>
            <a:endParaRPr sz="800">
              <a:solidFill>
                <a:schemeClr val="lt1"/>
              </a:solidFill>
              <a:latin typeface="Comic Sans MS"/>
              <a:ea typeface="Comic Sans MS"/>
              <a:cs typeface="Comic Sans MS"/>
              <a:sym typeface="Comic Sans MS"/>
            </a:endParaRPr>
          </a:p>
        </p:txBody>
      </p:sp>
      <p:sp>
        <p:nvSpPr>
          <p:cNvPr id="161" name="Google Shape;161;p19"/>
          <p:cNvSpPr txBox="1"/>
          <p:nvPr/>
        </p:nvSpPr>
        <p:spPr>
          <a:xfrm>
            <a:off x="419625" y="2134050"/>
            <a:ext cx="3828300" cy="686700"/>
          </a:xfrm>
          <a:prstGeom prst="rect">
            <a:avLst/>
          </a:prstGeom>
          <a:solidFill>
            <a:srgbClr val="674EA7"/>
          </a:solidFill>
          <a:ln>
            <a:noFill/>
          </a:ln>
        </p:spPr>
        <p:txBody>
          <a:bodyPr anchorCtr="0" anchor="t" bIns="9125" lIns="91425" spcFirstLastPara="1" rIns="91425" wrap="square" tIns="9125">
            <a:noAutofit/>
          </a:bodyPr>
          <a:lstStyle/>
          <a:p>
            <a:pPr indent="0" lvl="0" marL="0" marR="0" rtl="0" algn="l">
              <a:lnSpc>
                <a:spcPct val="100000"/>
              </a:lnSpc>
              <a:spcBef>
                <a:spcPts val="0"/>
              </a:spcBef>
              <a:spcAft>
                <a:spcPts val="0"/>
              </a:spcAft>
              <a:buNone/>
            </a:pPr>
            <a:r>
              <a:rPr lang="en" sz="800">
                <a:solidFill>
                  <a:schemeClr val="lt1"/>
                </a:solidFill>
                <a:latin typeface="Comic Sans MS"/>
                <a:ea typeface="Comic Sans MS"/>
                <a:cs typeface="Comic Sans MS"/>
                <a:sym typeface="Comic Sans MS"/>
              </a:rPr>
              <a:t>Attach one side to namespace and another to bridge</a:t>
            </a:r>
            <a:endParaRPr sz="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rPr lang="en" sz="800">
                <a:solidFill>
                  <a:schemeClr val="lt1"/>
                </a:solidFill>
                <a:latin typeface="Comic Sans MS"/>
                <a:ea typeface="Comic Sans MS"/>
                <a:cs typeface="Comic Sans MS"/>
                <a:sym typeface="Comic Sans MS"/>
              </a:rPr>
              <a:t>$ ip link set veth-red netns red</a:t>
            </a:r>
            <a:endParaRPr sz="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rPr lang="en" sz="800">
                <a:solidFill>
                  <a:schemeClr val="lt1"/>
                </a:solidFill>
                <a:latin typeface="Comic Sans MS"/>
                <a:ea typeface="Comic Sans MS"/>
                <a:cs typeface="Comic Sans MS"/>
                <a:sym typeface="Comic Sans MS"/>
              </a:rPr>
              <a:t>$ ip link set veth-red-br master v-net-0</a:t>
            </a:r>
            <a:endParaRPr sz="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rPr lang="en" sz="800">
                <a:solidFill>
                  <a:schemeClr val="lt1"/>
                </a:solidFill>
                <a:latin typeface="Comic Sans MS"/>
                <a:ea typeface="Comic Sans MS"/>
                <a:cs typeface="Comic Sans MS"/>
                <a:sym typeface="Comic Sans MS"/>
              </a:rPr>
              <a:t>$ ip link set veth-blue netns blue</a:t>
            </a:r>
            <a:endParaRPr sz="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rPr lang="en" sz="800">
                <a:solidFill>
                  <a:schemeClr val="lt1"/>
                </a:solidFill>
                <a:latin typeface="Comic Sans MS"/>
                <a:ea typeface="Comic Sans MS"/>
                <a:cs typeface="Comic Sans MS"/>
                <a:sym typeface="Comic Sans MS"/>
              </a:rPr>
              <a:t>$ ip link set veth-blue-br master v-net-0</a:t>
            </a:r>
            <a:endParaRPr sz="800">
              <a:solidFill>
                <a:schemeClr val="lt1"/>
              </a:solidFill>
              <a:latin typeface="Comic Sans MS"/>
              <a:ea typeface="Comic Sans MS"/>
              <a:cs typeface="Comic Sans MS"/>
              <a:sym typeface="Comic Sans MS"/>
            </a:endParaRPr>
          </a:p>
        </p:txBody>
      </p:sp>
      <p:sp>
        <p:nvSpPr>
          <p:cNvPr id="162" name="Google Shape;162;p19"/>
          <p:cNvSpPr txBox="1"/>
          <p:nvPr/>
        </p:nvSpPr>
        <p:spPr>
          <a:xfrm>
            <a:off x="419625" y="2896050"/>
            <a:ext cx="3828300" cy="1207800"/>
          </a:xfrm>
          <a:prstGeom prst="rect">
            <a:avLst/>
          </a:prstGeom>
          <a:solidFill>
            <a:srgbClr val="674EA7"/>
          </a:solidFill>
          <a:ln>
            <a:noFill/>
          </a:ln>
        </p:spPr>
        <p:txBody>
          <a:bodyPr anchorCtr="0" anchor="t" bIns="9125" lIns="91425" spcFirstLastPara="1" rIns="91425" wrap="square" tIns="9125">
            <a:noAutofit/>
          </a:bodyPr>
          <a:lstStyle/>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Assign Address and make the interfaces up</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 </a:t>
            </a:r>
            <a:r>
              <a:rPr lang="en" sz="800">
                <a:solidFill>
                  <a:schemeClr val="lt1"/>
                </a:solidFill>
                <a:latin typeface="Comic Sans MS"/>
                <a:ea typeface="Comic Sans MS"/>
                <a:cs typeface="Comic Sans MS"/>
                <a:sym typeface="Comic Sans MS"/>
              </a:rPr>
              <a:t>ip -n red addr add 192.168.15.1/24 dev veth-red</a:t>
            </a:r>
            <a:endParaRPr sz="800">
              <a:solidFill>
                <a:schemeClr val="lt1"/>
              </a:solidFill>
              <a:latin typeface="Comic Sans MS"/>
              <a:ea typeface="Comic Sans MS"/>
              <a:cs typeface="Comic Sans MS"/>
              <a:sym typeface="Comic Sans MS"/>
            </a:endParaRPr>
          </a:p>
          <a:p>
            <a:pPr indent="0" lvl="0" marL="0" rtl="0" algn="l">
              <a:spcBef>
                <a:spcPts val="0"/>
              </a:spcBef>
              <a:spcAft>
                <a:spcPts val="0"/>
              </a:spcAft>
              <a:buNone/>
            </a:pPr>
            <a:r>
              <a:rPr lang="en" sz="800">
                <a:solidFill>
                  <a:schemeClr val="lt1"/>
                </a:solidFill>
                <a:latin typeface="Comic Sans MS"/>
                <a:ea typeface="Comic Sans MS"/>
                <a:cs typeface="Comic Sans MS"/>
                <a:sym typeface="Comic Sans MS"/>
              </a:rPr>
              <a:t>$ ip -n blue addr add 192.168.15.2/24 dev veth-blue</a:t>
            </a:r>
            <a:endParaRPr sz="800">
              <a:solidFill>
                <a:schemeClr val="lt1"/>
              </a:solidFill>
              <a:latin typeface="Comic Sans MS"/>
              <a:ea typeface="Comic Sans MS"/>
              <a:cs typeface="Comic Sans MS"/>
              <a:sym typeface="Comic Sans MS"/>
            </a:endParaRPr>
          </a:p>
          <a:p>
            <a:pPr indent="0" lvl="0" marL="0" rtl="0" algn="l">
              <a:spcBef>
                <a:spcPts val="0"/>
              </a:spcBef>
              <a:spcAft>
                <a:spcPts val="0"/>
              </a:spcAft>
              <a:buNone/>
            </a:pPr>
            <a:r>
              <a:t/>
            </a:r>
            <a:endParaRPr sz="800">
              <a:solidFill>
                <a:schemeClr val="lt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rPr lang="en" sz="800">
                <a:solidFill>
                  <a:schemeClr val="lt1"/>
                </a:solidFill>
                <a:latin typeface="Comic Sans MS"/>
                <a:ea typeface="Comic Sans MS"/>
                <a:cs typeface="Comic Sans MS"/>
                <a:sym typeface="Comic Sans MS"/>
              </a:rPr>
              <a:t>$ ip -n red link set veth-red up</a:t>
            </a:r>
            <a:endParaRPr sz="800">
              <a:solidFill>
                <a:schemeClr val="lt1"/>
              </a:solidFill>
              <a:latin typeface="Comic Sans MS"/>
              <a:ea typeface="Comic Sans MS"/>
              <a:cs typeface="Comic Sans MS"/>
              <a:sym typeface="Comic Sans MS"/>
            </a:endParaRPr>
          </a:p>
          <a:p>
            <a:pPr indent="0" lvl="0" marL="0" rtl="0" algn="l">
              <a:spcBef>
                <a:spcPts val="0"/>
              </a:spcBef>
              <a:spcAft>
                <a:spcPts val="0"/>
              </a:spcAft>
              <a:buNone/>
            </a:pPr>
            <a:r>
              <a:rPr lang="en" sz="800">
                <a:solidFill>
                  <a:schemeClr val="lt1"/>
                </a:solidFill>
                <a:latin typeface="Comic Sans MS"/>
                <a:ea typeface="Comic Sans MS"/>
                <a:cs typeface="Comic Sans MS"/>
                <a:sym typeface="Comic Sans MS"/>
              </a:rPr>
              <a:t>$ ip link set veth-red-br up</a:t>
            </a:r>
            <a:endParaRPr sz="800">
              <a:solidFill>
                <a:schemeClr val="lt1"/>
              </a:solidFill>
              <a:latin typeface="Comic Sans MS"/>
              <a:ea typeface="Comic Sans MS"/>
              <a:cs typeface="Comic Sans MS"/>
              <a:sym typeface="Comic Sans MS"/>
            </a:endParaRPr>
          </a:p>
          <a:p>
            <a:pPr indent="0" lvl="0" marL="0" rtl="0" algn="l">
              <a:spcBef>
                <a:spcPts val="0"/>
              </a:spcBef>
              <a:spcAft>
                <a:spcPts val="0"/>
              </a:spcAft>
              <a:buNone/>
            </a:pPr>
            <a:r>
              <a:t/>
            </a:r>
            <a:endParaRPr sz="800">
              <a:solidFill>
                <a:schemeClr val="lt1"/>
              </a:solidFill>
              <a:latin typeface="Comic Sans MS"/>
              <a:ea typeface="Comic Sans MS"/>
              <a:cs typeface="Comic Sans MS"/>
              <a:sym typeface="Comic Sans MS"/>
            </a:endParaRPr>
          </a:p>
          <a:p>
            <a:pPr indent="0" lvl="0" marL="0" rtl="0" algn="l">
              <a:spcBef>
                <a:spcPts val="0"/>
              </a:spcBef>
              <a:spcAft>
                <a:spcPts val="0"/>
              </a:spcAft>
              <a:buNone/>
            </a:pPr>
            <a:r>
              <a:rPr lang="en" sz="800">
                <a:solidFill>
                  <a:schemeClr val="lt1"/>
                </a:solidFill>
                <a:latin typeface="Comic Sans MS"/>
                <a:ea typeface="Comic Sans MS"/>
                <a:cs typeface="Comic Sans MS"/>
                <a:sym typeface="Comic Sans MS"/>
              </a:rPr>
              <a:t>$ ip -n blue link set veth-blue up</a:t>
            </a:r>
            <a:endParaRPr sz="800">
              <a:solidFill>
                <a:schemeClr val="lt1"/>
              </a:solidFill>
              <a:latin typeface="Comic Sans MS"/>
              <a:ea typeface="Comic Sans MS"/>
              <a:cs typeface="Comic Sans MS"/>
              <a:sym typeface="Comic Sans MS"/>
            </a:endParaRPr>
          </a:p>
          <a:p>
            <a:pPr indent="0" lvl="0" marL="0" rtl="0" algn="l">
              <a:spcBef>
                <a:spcPts val="0"/>
              </a:spcBef>
              <a:spcAft>
                <a:spcPts val="0"/>
              </a:spcAft>
              <a:buClr>
                <a:schemeClr val="dk1"/>
              </a:buClr>
              <a:buSzPts val="1100"/>
              <a:buFont typeface="Arial"/>
              <a:buNone/>
            </a:pPr>
            <a:r>
              <a:rPr lang="en" sz="800">
                <a:solidFill>
                  <a:schemeClr val="lt1"/>
                </a:solidFill>
                <a:latin typeface="Comic Sans MS"/>
                <a:ea typeface="Comic Sans MS"/>
                <a:cs typeface="Comic Sans MS"/>
                <a:sym typeface="Comic Sans MS"/>
              </a:rPr>
              <a:t>$ ip link set veth-blue-br up</a:t>
            </a:r>
            <a:endParaRPr sz="800">
              <a:solidFill>
                <a:schemeClr val="lt1"/>
              </a:solidFill>
              <a:latin typeface="Comic Sans MS"/>
              <a:ea typeface="Comic Sans MS"/>
              <a:cs typeface="Comic Sans MS"/>
              <a:sym typeface="Comic Sans MS"/>
            </a:endParaRPr>
          </a:p>
          <a:p>
            <a:pPr indent="0" lvl="0" marL="0" rtl="0" algn="l">
              <a:spcBef>
                <a:spcPts val="0"/>
              </a:spcBef>
              <a:spcAft>
                <a:spcPts val="0"/>
              </a:spcAft>
              <a:buNone/>
            </a:pPr>
            <a:r>
              <a:t/>
            </a:r>
            <a:endParaRPr sz="800">
              <a:solidFill>
                <a:schemeClr val="lt1"/>
              </a:solidFill>
              <a:latin typeface="Comic Sans MS"/>
              <a:ea typeface="Comic Sans MS"/>
              <a:cs typeface="Comic Sans MS"/>
              <a:sym typeface="Comic Sans MS"/>
            </a:endParaRPr>
          </a:p>
        </p:txBody>
      </p:sp>
      <p:sp>
        <p:nvSpPr>
          <p:cNvPr id="163" name="Google Shape;163;p19"/>
          <p:cNvSpPr txBox="1"/>
          <p:nvPr/>
        </p:nvSpPr>
        <p:spPr>
          <a:xfrm>
            <a:off x="5588950" y="1858950"/>
            <a:ext cx="568200" cy="1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Comic Sans MS"/>
                <a:ea typeface="Comic Sans MS"/>
                <a:cs typeface="Comic Sans MS"/>
                <a:sym typeface="Comic Sans MS"/>
              </a:rPr>
              <a:t>v-net-0</a:t>
            </a:r>
            <a:endParaRPr sz="600">
              <a:latin typeface="Comic Sans MS"/>
              <a:ea typeface="Comic Sans MS"/>
              <a:cs typeface="Comic Sans MS"/>
              <a:sym typeface="Comic Sans MS"/>
            </a:endParaRPr>
          </a:p>
        </p:txBody>
      </p:sp>
      <p:sp>
        <p:nvSpPr>
          <p:cNvPr id="164" name="Google Shape;164;p19"/>
          <p:cNvSpPr txBox="1"/>
          <p:nvPr/>
        </p:nvSpPr>
        <p:spPr>
          <a:xfrm>
            <a:off x="419625" y="4170600"/>
            <a:ext cx="3828300" cy="599100"/>
          </a:xfrm>
          <a:prstGeom prst="rect">
            <a:avLst/>
          </a:prstGeom>
          <a:solidFill>
            <a:srgbClr val="674EA7"/>
          </a:solidFill>
          <a:ln>
            <a:noFill/>
          </a:ln>
        </p:spPr>
        <p:txBody>
          <a:bodyPr anchorCtr="0" anchor="t" bIns="9125" lIns="91425" spcFirstLastPara="1" rIns="91425" wrap="square" tIns="9125">
            <a:noAutofit/>
          </a:bodyPr>
          <a:lstStyle/>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Now PING!!!</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800">
                <a:solidFill>
                  <a:srgbClr val="FFFFFF"/>
                </a:solidFill>
                <a:latin typeface="Comic Sans MS"/>
                <a:ea typeface="Comic Sans MS"/>
                <a:cs typeface="Comic Sans MS"/>
                <a:sym typeface="Comic Sans MS"/>
              </a:rPr>
              <a:t>$ ip netns exec red ping 192.168.15.2</a:t>
            </a:r>
            <a:endParaRPr sz="800">
              <a:solidFill>
                <a:srgbClr val="FFFFFF"/>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rPr lang="en" sz="800">
                <a:solidFill>
                  <a:srgbClr val="FFFFFF"/>
                </a:solidFill>
                <a:latin typeface="Comic Sans MS"/>
                <a:ea typeface="Comic Sans MS"/>
                <a:cs typeface="Comic Sans MS"/>
                <a:sym typeface="Comic Sans MS"/>
              </a:rPr>
              <a:t>PING 192.168.15.3 (192.168.15.3) 56(84) bytes of</a:t>
            </a:r>
            <a:r>
              <a:rPr lang="en" sz="800">
                <a:solidFill>
                  <a:schemeClr val="lt1"/>
                </a:solidFill>
                <a:latin typeface="Comic Sans MS"/>
                <a:ea typeface="Comic Sans MS"/>
                <a:cs typeface="Comic Sans MS"/>
                <a:sym typeface="Comic Sans MS"/>
              </a:rPr>
              <a:t> </a:t>
            </a:r>
            <a:r>
              <a:rPr lang="en" sz="800">
                <a:solidFill>
                  <a:srgbClr val="FFFFFF"/>
                </a:solidFill>
                <a:latin typeface="Comic Sans MS"/>
                <a:ea typeface="Comic Sans MS"/>
                <a:cs typeface="Comic Sans MS"/>
                <a:sym typeface="Comic Sans MS"/>
              </a:rPr>
              <a:t>data.</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Clr>
                <a:schemeClr val="dk1"/>
              </a:buClr>
              <a:buSzPts val="1100"/>
              <a:buFont typeface="Arial"/>
              <a:buNone/>
            </a:pPr>
            <a:r>
              <a:rPr lang="en" sz="800">
                <a:solidFill>
                  <a:srgbClr val="FFFFFF"/>
                </a:solidFill>
                <a:latin typeface="Comic Sans MS"/>
                <a:ea typeface="Comic Sans MS"/>
                <a:cs typeface="Comic Sans MS"/>
                <a:sym typeface="Comic Sans MS"/>
              </a:rPr>
              <a:t>64 bytes from 192.168.15.3: icmp_seq=1 ttl=64 time=0.124 ms</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t/>
            </a:r>
            <a:endParaRPr sz="8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t/>
            </a:r>
            <a:endParaRPr sz="800">
              <a:solidFill>
                <a:schemeClr val="lt1"/>
              </a:solidFill>
              <a:latin typeface="Comic Sans MS"/>
              <a:ea typeface="Comic Sans MS"/>
              <a:cs typeface="Comic Sans MS"/>
              <a:sym typeface="Comic Sans MS"/>
            </a:endParaRPr>
          </a:p>
          <a:p>
            <a:pPr indent="0" lvl="0" marL="0" rtl="0" algn="l">
              <a:spcBef>
                <a:spcPts val="0"/>
              </a:spcBef>
              <a:spcAft>
                <a:spcPts val="0"/>
              </a:spcAft>
              <a:buNone/>
            </a:pPr>
            <a:r>
              <a:rPr lang="en" sz="800">
                <a:solidFill>
                  <a:schemeClr val="lt1"/>
                </a:solidFill>
                <a:latin typeface="Comic Sans MS"/>
                <a:ea typeface="Comic Sans MS"/>
                <a:cs typeface="Comic Sans MS"/>
                <a:sym typeface="Comic Sans MS"/>
              </a:rPr>
              <a:t>$ ip link set dev v-net-0 up</a:t>
            </a:r>
            <a:endParaRPr sz="800">
              <a:solidFill>
                <a:schemeClr val="lt1"/>
              </a:solidFill>
              <a:latin typeface="Comic Sans MS"/>
              <a:ea typeface="Comic Sans MS"/>
              <a:cs typeface="Comic Sans MS"/>
              <a:sym typeface="Comic Sans MS"/>
            </a:endParaRPr>
          </a:p>
        </p:txBody>
      </p:sp>
      <p:sp>
        <p:nvSpPr>
          <p:cNvPr id="165" name="Google Shape;165;p19"/>
          <p:cNvSpPr txBox="1"/>
          <p:nvPr/>
        </p:nvSpPr>
        <p:spPr>
          <a:xfrm>
            <a:off x="6430700" y="3502850"/>
            <a:ext cx="839100" cy="1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Comic Sans MS"/>
                <a:ea typeface="Comic Sans MS"/>
                <a:cs typeface="Comic Sans MS"/>
                <a:sym typeface="Comic Sans MS"/>
              </a:rPr>
              <a:t>192.168.0.10/24</a:t>
            </a:r>
            <a:endParaRPr sz="600">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2500"/>
                                        <p:tgtEl>
                                          <p:spTgt spid="139"/>
                                        </p:tgtEl>
                                      </p:cBhvr>
                                    </p:animEffect>
                                  </p:childTnLst>
                                </p:cTn>
                              </p:par>
                              <p:par>
                                <p:cTn fill="hold" nodeType="with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4"/>
                                        </p:tgtEl>
                                        <p:attrNameLst>
                                          <p:attrName>style.visibility</p:attrName>
                                        </p:attrNameLst>
                                      </p:cBhvr>
                                      <p:to>
                                        <p:strVal val="visible"/>
                                      </p:to>
                                    </p:set>
                                    <p:anim calcmode="lin" valueType="num">
                                      <p:cBhvr additive="base">
                                        <p:cTn dur="1000"/>
                                        <p:tgtEl>
                                          <p:spTgt spid="154"/>
                                        </p:tgtEl>
                                        <p:attrNameLst>
                                          <p:attrName>ppt_w</p:attrName>
                                        </p:attrNameLst>
                                      </p:cBhvr>
                                      <p:tavLst>
                                        <p:tav fmla="" tm="0">
                                          <p:val>
                                            <p:strVal val="0"/>
                                          </p:val>
                                        </p:tav>
                                        <p:tav fmla="" tm="100000">
                                          <p:val>
                                            <p:strVal val="#ppt_w"/>
                                          </p:val>
                                        </p:tav>
                                      </p:tavLst>
                                    </p:anim>
                                    <p:anim calcmode="lin" valueType="num">
                                      <p:cBhvr additive="base">
                                        <p:cTn dur="1000"/>
                                        <p:tgtEl>
                                          <p:spTgt spid="15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1000"/>
                                        <p:tgtEl>
                                          <p:spTgt spid="156"/>
                                        </p:tgtEl>
                                        <p:attrNameLst>
                                          <p:attrName>ppt_w</p:attrName>
                                        </p:attrNameLst>
                                      </p:cBhvr>
                                      <p:tavLst>
                                        <p:tav fmla="" tm="0">
                                          <p:val>
                                            <p:strVal val="0"/>
                                          </p:val>
                                        </p:tav>
                                        <p:tav fmla="" tm="100000">
                                          <p:val>
                                            <p:strVal val="#ppt_w"/>
                                          </p:val>
                                        </p:tav>
                                      </p:tavLst>
                                    </p:anim>
                                    <p:anim calcmode="lin" valueType="num">
                                      <p:cBhvr additive="base">
                                        <p:cTn dur="1000"/>
                                        <p:tgtEl>
                                          <p:spTgt spid="15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1000"/>
                                        <p:tgtEl>
                                          <p:spTgt spid="158"/>
                                        </p:tgtEl>
                                        <p:attrNameLst>
                                          <p:attrName>ppt_w</p:attrName>
                                        </p:attrNameLst>
                                      </p:cBhvr>
                                      <p:tavLst>
                                        <p:tav fmla="" tm="0">
                                          <p:val>
                                            <p:strVal val="0"/>
                                          </p:val>
                                        </p:tav>
                                        <p:tav fmla="" tm="100000">
                                          <p:val>
                                            <p:strVal val="#ppt_w"/>
                                          </p:val>
                                        </p:tav>
                                      </p:tavLst>
                                    </p:anim>
                                    <p:anim calcmode="lin" valueType="num">
                                      <p:cBhvr additive="base">
                                        <p:cTn dur="1000"/>
                                        <p:tgtEl>
                                          <p:spTgt spid="15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1000"/>
                                        <p:tgtEl>
                                          <p:spTgt spid="155"/>
                                        </p:tgtEl>
                                        <p:attrNameLst>
                                          <p:attrName>ppt_w</p:attrName>
                                        </p:attrNameLst>
                                      </p:cBhvr>
                                      <p:tavLst>
                                        <p:tav fmla="" tm="0">
                                          <p:val>
                                            <p:strVal val="0"/>
                                          </p:val>
                                        </p:tav>
                                        <p:tav fmla="" tm="100000">
                                          <p:val>
                                            <p:strVal val="#ppt_w"/>
                                          </p:val>
                                        </p:tav>
                                      </p:tavLst>
                                    </p:anim>
                                    <p:anim calcmode="lin" valueType="num">
                                      <p:cBhvr additive="base">
                                        <p:cTn dur="1000"/>
                                        <p:tgtEl>
                                          <p:spTgt spid="15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1000"/>
                                        <p:tgtEl>
                                          <p:spTgt spid="157"/>
                                        </p:tgtEl>
                                        <p:attrNameLst>
                                          <p:attrName>ppt_w</p:attrName>
                                        </p:attrNameLst>
                                      </p:cBhvr>
                                      <p:tavLst>
                                        <p:tav fmla="" tm="0">
                                          <p:val>
                                            <p:strVal val="0"/>
                                          </p:val>
                                        </p:tav>
                                        <p:tav fmla="" tm="100000">
                                          <p:val>
                                            <p:strVal val="#ppt_w"/>
                                          </p:val>
                                        </p:tav>
                                      </p:tavLst>
                                    </p:anim>
                                    <p:anim calcmode="lin" valueType="num">
                                      <p:cBhvr additive="base">
                                        <p:cTn dur="1000"/>
                                        <p:tgtEl>
                                          <p:spTgt spid="15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59"/>
                                        </p:tgtEl>
                                        <p:attrNameLst>
                                          <p:attrName>style.visibility</p:attrName>
                                        </p:attrNameLst>
                                      </p:cBhvr>
                                      <p:to>
                                        <p:strVal val="visible"/>
                                      </p:to>
                                    </p:set>
                                    <p:anim calcmode="lin" valueType="num">
                                      <p:cBhvr additive="base">
                                        <p:cTn dur="1000"/>
                                        <p:tgtEl>
                                          <p:spTgt spid="159"/>
                                        </p:tgtEl>
                                        <p:attrNameLst>
                                          <p:attrName>ppt_w</p:attrName>
                                        </p:attrNameLst>
                                      </p:cBhvr>
                                      <p:tavLst>
                                        <p:tav fmla="" tm="0">
                                          <p:val>
                                            <p:strVal val="0"/>
                                          </p:val>
                                        </p:tav>
                                        <p:tav fmla="" tm="100000">
                                          <p:val>
                                            <p:strVal val="#ppt_w"/>
                                          </p:val>
                                        </p:tav>
                                      </p:tavLst>
                                    </p:anim>
                                    <p:anim calcmode="lin" valueType="num">
                                      <p:cBhvr additive="base">
                                        <p:cTn dur="1000"/>
                                        <p:tgtEl>
                                          <p:spTgt spid="15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ubernetes Slide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